
<file path=[Content_Types].xml><?xml version="1.0" encoding="utf-8"?>
<Types xmlns="http://schemas.openxmlformats.org/package/2006/content-types">
  <Default ContentType="image/gif" Extension="gif"/>
  <Default ContentType="image/jpeg" Extension="jpeg"/>
  <Default ContentType="image/jpeg" Extension="JPG"/>
  <Default ContentType="audio/mpeg" Extension="mp3"/>
  <Default ContentType="video/mp4" Extension="mp4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ms-powerpoint.changesinfo+xml" PartName="/ppt/changesInfos/changesInfo1.xml"/>
  <Override ContentType="application/vnd.ms-powerpoint.revisioninfo+xml" PartName="/ppt/revisionInfo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8" r:id="rId3"/>
    <p:sldId id="271" r:id="rId4"/>
    <p:sldId id="258" r:id="rId5"/>
    <p:sldId id="273" r:id="rId6"/>
    <p:sldId id="266" r:id="rId7"/>
    <p:sldId id="274" r:id="rId8"/>
    <p:sldId id="264" r:id="rId9"/>
    <p:sldId id="265" r:id="rId10"/>
    <p:sldId id="261" r:id="rId11"/>
    <p:sldId id="262" r:id="rId12"/>
    <p:sldId id="267" r:id="rId13"/>
    <p:sldId id="263" r:id="rId14"/>
    <p:sldId id="269" r:id="rId15"/>
    <p:sldId id="270" r:id="rId16"/>
    <p:sldId id="259" r:id="rId17"/>
    <p:sldId id="257" r:id="rId18"/>
    <p:sldId id="260" r:id="rId19"/>
    <p:sldId id="272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498217-6908-4437-A9C9-8EAE47B1E357}" v="31" dt="2022-04-29T13:49:14.1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lter" userId="7594168504f5bbd2" providerId="LiveId" clId="{EE498217-6908-4437-A9C9-8EAE47B1E357}"/>
    <pc:docChg chg="undo custSel modSld modShowInfo">
      <pc:chgData name="Walter" userId="7594168504f5bbd2" providerId="LiveId" clId="{EE498217-6908-4437-A9C9-8EAE47B1E357}" dt="2022-04-29T10:39:21.983" v="279" actId="20577"/>
      <pc:docMkLst>
        <pc:docMk/>
      </pc:docMkLst>
      <pc:sldChg chg="addSp delSp modSp mod">
        <pc:chgData name="Walter" userId="7594168504f5bbd2" providerId="LiveId" clId="{EE498217-6908-4437-A9C9-8EAE47B1E357}" dt="2022-04-29T10:26:14.924" v="233"/>
        <pc:sldMkLst>
          <pc:docMk/>
          <pc:sldMk cId="2292074088" sldId="256"/>
        </pc:sldMkLst>
        <pc:spChg chg="mod">
          <ac:chgData name="Walter" userId="7594168504f5bbd2" providerId="LiveId" clId="{EE498217-6908-4437-A9C9-8EAE47B1E357}" dt="2022-04-29T10:17:14.285" v="128" actId="20578"/>
          <ac:spMkLst>
            <pc:docMk/>
            <pc:sldMk cId="2292074088" sldId="256"/>
            <ac:spMk id="2" creationId="{5EF5E03D-51BD-4585-9660-3340C17A1FE5}"/>
          </ac:spMkLst>
        </pc:spChg>
        <pc:spChg chg="del mod">
          <ac:chgData name="Walter" userId="7594168504f5bbd2" providerId="LiveId" clId="{EE498217-6908-4437-A9C9-8EAE47B1E357}" dt="2022-04-29T10:17:54.020" v="133" actId="478"/>
          <ac:spMkLst>
            <pc:docMk/>
            <pc:sldMk cId="2292074088" sldId="256"/>
            <ac:spMk id="3" creationId="{7D99A4AC-803B-4950-A6F0-EB9693414CED}"/>
          </ac:spMkLst>
        </pc:spChg>
        <pc:spChg chg="add del mod">
          <ac:chgData name="Walter" userId="7594168504f5bbd2" providerId="LiveId" clId="{EE498217-6908-4437-A9C9-8EAE47B1E357}" dt="2022-04-29T10:18:00.569" v="134" actId="478"/>
          <ac:spMkLst>
            <pc:docMk/>
            <pc:sldMk cId="2292074088" sldId="256"/>
            <ac:spMk id="6" creationId="{CA24B9A7-0A6D-4C30-A5E4-45B2D90669DD}"/>
          </ac:spMkLst>
        </pc:spChg>
        <pc:graphicFrameChg chg="add mod modGraphic">
          <ac:chgData name="Walter" userId="7594168504f5bbd2" providerId="LiveId" clId="{EE498217-6908-4437-A9C9-8EAE47B1E357}" dt="2022-04-29T10:26:14.924" v="233"/>
          <ac:graphicFrameMkLst>
            <pc:docMk/>
            <pc:sldMk cId="2292074088" sldId="256"/>
            <ac:graphicFrameMk id="4" creationId="{03A4AB4C-7C8F-4F30-97B7-14D3BD7F58DA}"/>
          </ac:graphicFrameMkLst>
        </pc:graphicFrameChg>
      </pc:sldChg>
      <pc:sldChg chg="modSp mod">
        <pc:chgData name="Walter" userId="7594168504f5bbd2" providerId="LiveId" clId="{EE498217-6908-4437-A9C9-8EAE47B1E357}" dt="2022-04-29T10:27:58.711" v="237" actId="14100"/>
        <pc:sldMkLst>
          <pc:docMk/>
          <pc:sldMk cId="2136749605" sldId="258"/>
        </pc:sldMkLst>
        <pc:spChg chg="mod">
          <ac:chgData name="Walter" userId="7594168504f5bbd2" providerId="LiveId" clId="{EE498217-6908-4437-A9C9-8EAE47B1E357}" dt="2022-04-29T10:27:52.315" v="236" actId="1076"/>
          <ac:spMkLst>
            <pc:docMk/>
            <pc:sldMk cId="2136749605" sldId="258"/>
            <ac:spMk id="2" creationId="{90DC59D4-1EE4-483A-B59B-6D92F53D87B5}"/>
          </ac:spMkLst>
        </pc:spChg>
        <pc:spChg chg="mod">
          <ac:chgData name="Walter" userId="7594168504f5bbd2" providerId="LiveId" clId="{EE498217-6908-4437-A9C9-8EAE47B1E357}" dt="2022-04-29T10:27:58.711" v="237" actId="14100"/>
          <ac:spMkLst>
            <pc:docMk/>
            <pc:sldMk cId="2136749605" sldId="258"/>
            <ac:spMk id="3" creationId="{6AFFEB62-07E0-4587-BE30-93021EB1B9D3}"/>
          </ac:spMkLst>
        </pc:spChg>
      </pc:sldChg>
      <pc:sldChg chg="modSp mod">
        <pc:chgData name="Walter" userId="7594168504f5bbd2" providerId="LiveId" clId="{EE498217-6908-4437-A9C9-8EAE47B1E357}" dt="2022-04-29T10:24:12.629" v="197" actId="14100"/>
        <pc:sldMkLst>
          <pc:docMk/>
          <pc:sldMk cId="3892034367" sldId="266"/>
        </pc:sldMkLst>
        <pc:spChg chg="mod">
          <ac:chgData name="Walter" userId="7594168504f5bbd2" providerId="LiveId" clId="{EE498217-6908-4437-A9C9-8EAE47B1E357}" dt="2022-04-29T10:24:12.629" v="197" actId="14100"/>
          <ac:spMkLst>
            <pc:docMk/>
            <pc:sldMk cId="3892034367" sldId="266"/>
            <ac:spMk id="9" creationId="{92692E9B-4327-4FFA-88A8-36EF37CD8336}"/>
          </ac:spMkLst>
        </pc:spChg>
        <pc:picChg chg="mod">
          <ac:chgData name="Walter" userId="7594168504f5bbd2" providerId="LiveId" clId="{EE498217-6908-4437-A9C9-8EAE47B1E357}" dt="2022-04-29T10:23:52.305" v="194" actId="1076"/>
          <ac:picMkLst>
            <pc:docMk/>
            <pc:sldMk cId="3892034367" sldId="266"/>
            <ac:picMk id="7" creationId="{4812A153-C6AC-4CCC-9502-B61F5D260ADD}"/>
          </ac:picMkLst>
        </pc:picChg>
      </pc:sldChg>
      <pc:sldChg chg="modSp mod">
        <pc:chgData name="Walter" userId="7594168504f5bbd2" providerId="LiveId" clId="{EE498217-6908-4437-A9C9-8EAE47B1E357}" dt="2022-04-29T10:25:42.569" v="232" actId="1076"/>
        <pc:sldMkLst>
          <pc:docMk/>
          <pc:sldMk cId="2285724680" sldId="268"/>
        </pc:sldMkLst>
        <pc:spChg chg="mod">
          <ac:chgData name="Walter" userId="7594168504f5bbd2" providerId="LiveId" clId="{EE498217-6908-4437-A9C9-8EAE47B1E357}" dt="2022-04-29T10:25:38.449" v="231" actId="1076"/>
          <ac:spMkLst>
            <pc:docMk/>
            <pc:sldMk cId="2285724680" sldId="268"/>
            <ac:spMk id="2" creationId="{F5991A2F-1041-4819-9CC0-1F9DE6B20078}"/>
          </ac:spMkLst>
        </pc:spChg>
        <pc:spChg chg="mod">
          <ac:chgData name="Walter" userId="7594168504f5bbd2" providerId="LiveId" clId="{EE498217-6908-4437-A9C9-8EAE47B1E357}" dt="2022-04-29T10:25:42.569" v="232" actId="1076"/>
          <ac:spMkLst>
            <pc:docMk/>
            <pc:sldMk cId="2285724680" sldId="268"/>
            <ac:spMk id="3" creationId="{DA53A550-047D-496A-908A-3368C5521438}"/>
          </ac:spMkLst>
        </pc:spChg>
      </pc:sldChg>
      <pc:sldChg chg="addSp delSp modSp mod delAnim modAnim">
        <pc:chgData name="Walter" userId="7594168504f5bbd2" providerId="LiveId" clId="{EE498217-6908-4437-A9C9-8EAE47B1E357}" dt="2022-04-29T10:38:00.485" v="249" actId="1076"/>
        <pc:sldMkLst>
          <pc:docMk/>
          <pc:sldMk cId="592721152" sldId="271"/>
        </pc:sldMkLst>
        <pc:spChg chg="add del mod">
          <ac:chgData name="Walter" userId="7594168504f5bbd2" providerId="LiveId" clId="{EE498217-6908-4437-A9C9-8EAE47B1E357}" dt="2022-04-29T10:12:16.580" v="14" actId="478"/>
          <ac:spMkLst>
            <pc:docMk/>
            <pc:sldMk cId="592721152" sldId="271"/>
            <ac:spMk id="18" creationId="{83B93F34-3A26-49B6-BF93-E9412E85981F}"/>
          </ac:spMkLst>
        </pc:spChg>
        <pc:picChg chg="del mod ord">
          <ac:chgData name="Walter" userId="7594168504f5bbd2" providerId="LiveId" clId="{EE498217-6908-4437-A9C9-8EAE47B1E357}" dt="2022-04-29T10:12:11.524" v="13" actId="478"/>
          <ac:picMkLst>
            <pc:docMk/>
            <pc:sldMk cId="592721152" sldId="271"/>
            <ac:picMk id="5" creationId="{6679B1B2-D857-475C-8E4E-875992F5FFCD}"/>
          </ac:picMkLst>
        </pc:picChg>
        <pc:picChg chg="add del mod">
          <ac:chgData name="Walter" userId="7594168504f5bbd2" providerId="LiveId" clId="{EE498217-6908-4437-A9C9-8EAE47B1E357}" dt="2022-04-29T10:04:29.977" v="8" actId="478"/>
          <ac:picMkLst>
            <pc:docMk/>
            <pc:sldMk cId="592721152" sldId="271"/>
            <ac:picMk id="8" creationId="{58B56DB2-650D-48F4-B6B2-674D44200797}"/>
          </ac:picMkLst>
        </pc:picChg>
        <pc:picChg chg="add del mod">
          <ac:chgData name="Walter" userId="7594168504f5bbd2" providerId="LiveId" clId="{EE498217-6908-4437-A9C9-8EAE47B1E357}" dt="2022-04-29T09:57:32.605" v="6" actId="478"/>
          <ac:picMkLst>
            <pc:docMk/>
            <pc:sldMk cId="592721152" sldId="271"/>
            <ac:picMk id="14" creationId="{C6B85FFB-32B8-4A79-849D-19F6259B1BFB}"/>
          </ac:picMkLst>
        </pc:picChg>
        <pc:picChg chg="add del mod">
          <ac:chgData name="Walter" userId="7594168504f5bbd2" providerId="LiveId" clId="{EE498217-6908-4437-A9C9-8EAE47B1E357}" dt="2022-04-29T10:35:16.577" v="244" actId="478"/>
          <ac:picMkLst>
            <pc:docMk/>
            <pc:sldMk cId="592721152" sldId="271"/>
            <ac:picMk id="16" creationId="{3DE4BBF2-71B2-4077-8031-DFE8979DA311}"/>
          </ac:picMkLst>
        </pc:picChg>
        <pc:picChg chg="add del mod">
          <ac:chgData name="Walter" userId="7594168504f5bbd2" providerId="LiveId" clId="{EE498217-6908-4437-A9C9-8EAE47B1E357}" dt="2022-04-29T10:37:56.695" v="248" actId="478"/>
          <ac:picMkLst>
            <pc:docMk/>
            <pc:sldMk cId="592721152" sldId="271"/>
            <ac:picMk id="19" creationId="{6D3D8012-A668-4152-A10B-03CBC816F578}"/>
          </ac:picMkLst>
        </pc:picChg>
        <pc:picChg chg="add mod">
          <ac:chgData name="Walter" userId="7594168504f5bbd2" providerId="LiveId" clId="{EE498217-6908-4437-A9C9-8EAE47B1E357}" dt="2022-04-29T10:38:00.485" v="249" actId="1076"/>
          <ac:picMkLst>
            <pc:docMk/>
            <pc:sldMk cId="592721152" sldId="271"/>
            <ac:picMk id="21" creationId="{32F4C39B-FE8C-4539-95E4-EA0D3FB4FD05}"/>
          </ac:picMkLst>
        </pc:picChg>
      </pc:sldChg>
      <pc:sldChg chg="modSp mod">
        <pc:chgData name="Walter" userId="7594168504f5bbd2" providerId="LiveId" clId="{EE498217-6908-4437-A9C9-8EAE47B1E357}" dt="2022-04-29T10:39:21.983" v="279" actId="20577"/>
        <pc:sldMkLst>
          <pc:docMk/>
          <pc:sldMk cId="2852309336" sldId="272"/>
        </pc:sldMkLst>
        <pc:spChg chg="mod">
          <ac:chgData name="Walter" userId="7594168504f5bbd2" providerId="LiveId" clId="{EE498217-6908-4437-A9C9-8EAE47B1E357}" dt="2022-04-29T10:39:21.983" v="279" actId="20577"/>
          <ac:spMkLst>
            <pc:docMk/>
            <pc:sldMk cId="2852309336" sldId="272"/>
            <ac:spMk id="3" creationId="{F337A30E-F0A0-492A-92BD-9BD0AA0CC43A}"/>
          </ac:spMkLst>
        </pc:spChg>
      </pc:sldChg>
      <pc:sldChg chg="modSp mod">
        <pc:chgData name="Walter" userId="7594168504f5bbd2" providerId="LiveId" clId="{EE498217-6908-4437-A9C9-8EAE47B1E357}" dt="2022-04-29T10:38:48.423" v="256" actId="1076"/>
        <pc:sldMkLst>
          <pc:docMk/>
          <pc:sldMk cId="495429501" sldId="274"/>
        </pc:sldMkLst>
        <pc:spChg chg="mod">
          <ac:chgData name="Walter" userId="7594168504f5bbd2" providerId="LiveId" clId="{EE498217-6908-4437-A9C9-8EAE47B1E357}" dt="2022-04-29T10:38:48.423" v="256" actId="1076"/>
          <ac:spMkLst>
            <pc:docMk/>
            <pc:sldMk cId="495429501" sldId="274"/>
            <ac:spMk id="3" creationId="{C281551B-B4D5-410E-ADC0-3E6B8ED8409E}"/>
          </ac:spMkLst>
        </pc:spChg>
        <pc:spChg chg="mod">
          <ac:chgData name="Walter" userId="7594168504f5bbd2" providerId="LiveId" clId="{EE498217-6908-4437-A9C9-8EAE47B1E357}" dt="2022-04-29T10:38:39.195" v="251" actId="1076"/>
          <ac:spMkLst>
            <pc:docMk/>
            <pc:sldMk cId="495429501" sldId="274"/>
            <ac:spMk id="4" creationId="{425AF338-4831-49FD-99B9-DC90A00B2492}"/>
          </ac:spMkLst>
        </pc:spChg>
        <pc:picChg chg="mod">
          <ac:chgData name="Walter" userId="7594168504f5bbd2" providerId="LiveId" clId="{EE498217-6908-4437-A9C9-8EAE47B1E357}" dt="2022-04-29T10:38:34.676" v="250" actId="14100"/>
          <ac:picMkLst>
            <pc:docMk/>
            <pc:sldMk cId="495429501" sldId="274"/>
            <ac:picMk id="1026" creationId="{5F9DA4E4-970F-4864-BEE1-D8F39054BE9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3F63B-9E18-440C-9CFD-8CB8F389A3A7}" type="datetimeFigureOut">
              <a:rPr lang="de-CH" smtClean="0"/>
              <a:t>29.04.2022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0DE46-9073-4CB7-B18E-5848C825C24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96362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0DE46-9073-4CB7-B18E-5848C825C243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08017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503493-239B-4817-BE47-DC06480DC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D6399C5-229C-46A4-B758-7FF181F01D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01CDA7-CF11-4D6F-9123-38B6494F8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2967-4088-4A76-BF45-D21490D4F0D9}" type="datetimeFigureOut">
              <a:rPr lang="de-CH" smtClean="0"/>
              <a:t>29.04.2022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630AC9-C89B-40CD-854C-020692125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F1F9E5-0E93-42BF-8409-C22B50C35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FC31-39A3-4FEF-83C3-756DED7B71B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1103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3BD74D-F51F-4FA0-AC4A-3E5387AB6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AAACCFF-0E87-4CB6-8C09-6B85A81FA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6E6675-F99F-44BA-A8B9-B03910075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2967-4088-4A76-BF45-D21490D4F0D9}" type="datetimeFigureOut">
              <a:rPr lang="de-CH" smtClean="0"/>
              <a:t>29.04.2022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F358DB-69B4-40B8-91C4-949B5E398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82E132-4498-489C-9E4F-9532828A9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FC31-39A3-4FEF-83C3-756DED7B71B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4807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EFFDBA9-1B20-45F7-BE6A-4179CCA995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19F92AB-6C50-4B48-B42E-A3794AB92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7C2F9D-3392-4F42-A071-A66633D36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2967-4088-4A76-BF45-D21490D4F0D9}" type="datetimeFigureOut">
              <a:rPr lang="de-CH" smtClean="0"/>
              <a:t>29.04.2022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81FEC3-1C67-4CFB-801F-FD97AB3DF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E6C036-E0F5-4CD3-A74A-DDFCF37C7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FC31-39A3-4FEF-83C3-756DED7B71B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144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B16B3B-720F-4B0B-ADD0-D2EADB3FC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671767-EADB-4BFC-8C0B-2E5568108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928843-6B5F-48D8-9A09-9CC3E0AD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2967-4088-4A76-BF45-D21490D4F0D9}" type="datetimeFigureOut">
              <a:rPr lang="de-CH" smtClean="0"/>
              <a:t>29.04.2022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8E36C2-D186-47CC-B43C-23FB0AB22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1DF23E-419E-4126-8841-EDE47CE5E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FC31-39A3-4FEF-83C3-756DED7B71B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0317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128491-76DC-420F-9C13-1F9B36E88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D6FE02C-F75C-4FDA-9547-9286AAA08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B748D8-E678-4014-B62C-4CDB6E12C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2967-4088-4A76-BF45-D21490D4F0D9}" type="datetimeFigureOut">
              <a:rPr lang="de-CH" smtClean="0"/>
              <a:t>29.04.2022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CFD099-3A51-417C-B9CD-E364CF394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08371D-2E5F-463A-8B62-CC39E017A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FC31-39A3-4FEF-83C3-756DED7B71B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91207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B492AA-DFE5-4178-8AB9-F37F4A093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8D6300-1119-4367-918A-ED172DA7D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79B7F50-7CD3-4542-8BA7-E586FCC25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8DFF4B9-F8BF-4403-BB8E-16B5A04D2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2967-4088-4A76-BF45-D21490D4F0D9}" type="datetimeFigureOut">
              <a:rPr lang="de-CH" smtClean="0"/>
              <a:t>29.04.2022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4A8511-6796-4315-8698-18F409F79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0B28EB2-112E-41E2-9BBC-51CE6B0A8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FC31-39A3-4FEF-83C3-756DED7B71B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534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C640B0-CAC3-49C9-A2B8-5230097CF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7B79FE-23B9-4B24-A3AB-FDA7CF8C4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96B813E-EB27-4ED1-945A-A4AD696DE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74918ED-C700-4B51-A91D-237C25799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7125CB3-02B9-427D-AFAC-DAFD5431A6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E518B5C-6801-46C0-BA0B-3F57A8A21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2967-4088-4A76-BF45-D21490D4F0D9}" type="datetimeFigureOut">
              <a:rPr lang="de-CH" smtClean="0"/>
              <a:t>29.04.2022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5914C96-33FB-49ED-BBA4-B2540C4C6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5521A48-86E8-4C6B-A81C-96711FB87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FC31-39A3-4FEF-83C3-756DED7B71B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25132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D59F6-8647-46B4-9CBB-44D95788B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BEBA50A-DB9E-4644-850F-02260B39B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2967-4088-4A76-BF45-D21490D4F0D9}" type="datetimeFigureOut">
              <a:rPr lang="de-CH" smtClean="0"/>
              <a:t>29.04.2022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AE9EB9F-FEC2-4641-A486-24B543C77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E7CEE2D-6E57-4A9A-8D8B-988ECBF76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FC31-39A3-4FEF-83C3-756DED7B71B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65483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160F8CB-3696-49C9-ACD1-C7FBB8962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2967-4088-4A76-BF45-D21490D4F0D9}" type="datetimeFigureOut">
              <a:rPr lang="de-CH" smtClean="0"/>
              <a:t>29.04.2022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898AE32-9DD9-4BAF-A26D-9A9B2FD18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CF7CAC0-E481-4500-98FD-16DB84E19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FC31-39A3-4FEF-83C3-756DED7B71B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97828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43C035-E796-426D-BE79-B2E67E8E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AE87DC-4E2D-4898-9051-52AB98D88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9EC8089-0FBD-45DE-A03B-6AA9F5C84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498FFEC-B6E8-4763-8F3D-66284CF56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2967-4088-4A76-BF45-D21490D4F0D9}" type="datetimeFigureOut">
              <a:rPr lang="de-CH" smtClean="0"/>
              <a:t>29.04.2022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BDFE69F-9140-4ADC-A7D0-18695772D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728EDD6-A670-4350-A2D5-C4B69109E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FC31-39A3-4FEF-83C3-756DED7B71B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97312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858F99-F5CC-4EA9-86C8-D65419DFE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1012598-B610-45F7-99C6-790DFF17A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A4EC212-3EB8-4D9A-B7AA-DD6731901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E9F6D86-FE60-4F24-B0EA-9BDCA77CD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2967-4088-4A76-BF45-D21490D4F0D9}" type="datetimeFigureOut">
              <a:rPr lang="de-CH" smtClean="0"/>
              <a:t>29.04.2022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58A188A-08BD-4AF2-AF1B-3298163F2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66A02A0-4CC6-41EA-B16A-43E2C84C0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FC31-39A3-4FEF-83C3-756DED7B71B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82069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EE43461-9DE8-4037-9A3F-2DD39C0C9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DE8A04B-D3A2-4379-99C4-05105567B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5A5901-AE77-4109-9749-36C7568D4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B2967-4088-4A76-BF45-D21490D4F0D9}" type="datetimeFigureOut">
              <a:rPr lang="de-CH" smtClean="0"/>
              <a:t>29.04.2022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AD37BB-1131-49CA-A079-6663400DAA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8DC0F78-B380-46AA-96A8-A078B8013B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9FC31-39A3-4FEF-83C3-756DED7B71B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0864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media/image19.jpeg" Type="http://schemas.openxmlformats.org/officeDocument/2006/relationships/image"/><Relationship Id="rId1" Target="../slideLayouts/slideLayout8.xml" Type="http://schemas.openxmlformats.org/officeDocument/2006/relationships/slideLayout"/><Relationship Id="rId6" Target="../media/image23.jpeg" Type="http://schemas.openxmlformats.org/officeDocument/2006/relationships/image"/><Relationship Id="rId5" Target="../media/image22.jpeg" Type="http://schemas.openxmlformats.org/officeDocument/2006/relationships/image"/><Relationship Id="rId4" Target="../media/image21.jpeg" Type="http://schemas.openxmlformats.org/officeDocument/2006/relationships/image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 ?><Relationships xmlns="http://schemas.openxmlformats.org/package/2006/relationships"><Relationship Id="rId3" Target="../media/image30.jpeg" Type="http://schemas.openxmlformats.org/officeDocument/2006/relationships/image"/><Relationship Id="rId2" Target="../media/image29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1.jpeg" Type="http://schemas.openxmlformats.org/officeDocument/2006/relationships/image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5.xml.rels><?xml version="1.0" encoding="UTF-8" standalone="yes" ?><Relationships xmlns="http://schemas.openxmlformats.org/package/2006/relationships"><Relationship Id="rId2" Target="../media/image3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 ?><Relationships xmlns="http://schemas.openxmlformats.org/package/2006/relationships"><Relationship Id="rId8" Target="../media/media4.mp3" Type="http://schemas.openxmlformats.org/officeDocument/2006/relationships/audio"/><Relationship Id="rId13" Target="../media/image4.jpeg" Type="http://schemas.openxmlformats.org/officeDocument/2006/relationships/image"/><Relationship Id="rId3" Target="../media/media2.mp4" Type="http://schemas.microsoft.com/office/2007/relationships/media"/><Relationship Id="rId7" Target="../media/media4.mp3" Type="http://schemas.microsoft.com/office/2007/relationships/media"/><Relationship Id="rId12" Target="../media/image3.jpeg" Type="http://schemas.openxmlformats.org/officeDocument/2006/relationships/image"/><Relationship Id="rId2" Target="../media/media1.mp4" Type="http://schemas.openxmlformats.org/officeDocument/2006/relationships/video"/><Relationship Id="rId16" Target="../media/image7.gif" Type="http://schemas.openxmlformats.org/officeDocument/2006/relationships/image"/><Relationship Id="rId1" Target="../media/media1.mp4" Type="http://schemas.microsoft.com/office/2007/relationships/media"/><Relationship Id="rId6" Target="../media/media3.mp4" Type="http://schemas.openxmlformats.org/officeDocument/2006/relationships/video"/><Relationship Id="rId11" Target="../media/image2.JPG" Type="http://schemas.openxmlformats.org/officeDocument/2006/relationships/image"/><Relationship Id="rId5" Target="../media/media3.mp4" Type="http://schemas.microsoft.com/office/2007/relationships/media"/><Relationship Id="rId15" Target="../media/image6.png" Type="http://schemas.openxmlformats.org/officeDocument/2006/relationships/image"/><Relationship Id="rId10" Target="../media/image1.jpeg" Type="http://schemas.openxmlformats.org/officeDocument/2006/relationships/image"/><Relationship Id="rId4" Target="../media/media2.mp4" Type="http://schemas.openxmlformats.org/officeDocument/2006/relationships/video"/><Relationship Id="rId9" Target="../slideLayouts/slideLayout2.xml" Type="http://schemas.openxmlformats.org/officeDocument/2006/relationships/slideLayout"/><Relationship Id="rId14" Target="../media/image5.jpeg" Type="http://schemas.openxmlformats.org/officeDocument/2006/relationships/image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18.jpeg" Type="http://schemas.openxmlformats.org/officeDocument/2006/relationships/image"/><Relationship Id="rId4" Target="../media/image17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F5E03D-51BD-4585-9660-3340C17A1F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8599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de-D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Zahngesundheit und Mundhygiene im </a:t>
            </a:r>
            <a:br>
              <a:rPr lang="de-D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de-D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Alter</a:t>
            </a:r>
            <a:endParaRPr lang="de-CH" dirty="0"/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03A4AB4C-7C8F-4F30-97B7-14D3BD7F58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652618"/>
              </p:ext>
            </p:extLst>
          </p:nvPr>
        </p:nvGraphicFramePr>
        <p:xfrm>
          <a:off x="1624913" y="3325660"/>
          <a:ext cx="9329352" cy="2286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4485">
                  <a:extLst>
                    <a:ext uri="{9D8B030D-6E8A-4147-A177-3AD203B41FA5}">
                      <a16:colId xmlns:a16="http://schemas.microsoft.com/office/drawing/2014/main" val="679621451"/>
                    </a:ext>
                  </a:extLst>
                </a:gridCol>
                <a:gridCol w="6674867">
                  <a:extLst>
                    <a:ext uri="{9D8B030D-6E8A-4147-A177-3AD203B41FA5}">
                      <a16:colId xmlns:a16="http://schemas.microsoft.com/office/drawing/2014/main" val="22475692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CH" sz="2400" b="1" dirty="0"/>
                        <a:t>1. Zahngesundheit</a:t>
                      </a:r>
                      <a:endParaRPr lang="de-CH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dirty="0"/>
                        <a:t>junge Zähne, gesunder Speichel </a:t>
                      </a:r>
                      <a:br>
                        <a:rPr lang="de-CH" sz="2400" dirty="0"/>
                      </a:br>
                      <a:r>
                        <a:rPr lang="de-CH" sz="2400" dirty="0"/>
                        <a:t>alte Zähne, trockener Mund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895700"/>
                  </a:ext>
                </a:extLst>
              </a:tr>
              <a:tr h="640790">
                <a:tc>
                  <a:txBody>
                    <a:bodyPr/>
                    <a:lstStyle/>
                    <a:p>
                      <a:r>
                        <a:rPr lang="de-CH" sz="2400" b="1" dirty="0"/>
                        <a:t>2. Mundhygiene</a:t>
                      </a:r>
                      <a:endParaRPr lang="de-CH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dirty="0"/>
                        <a:t>pflegeleicht</a:t>
                      </a:r>
                      <a:br>
                        <a:rPr lang="de-CH" sz="2400" dirty="0"/>
                      </a:br>
                      <a:r>
                        <a:rPr lang="de-CH" sz="2400" dirty="0"/>
                        <a:t>Kronen/Brücken – Implantate  - Teil-/Vollprothesen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0062987"/>
                  </a:ext>
                </a:extLst>
              </a:tr>
              <a:tr h="640790">
                <a:tc>
                  <a:txBody>
                    <a:bodyPr/>
                    <a:lstStyle/>
                    <a:p>
                      <a:r>
                        <a:rPr lang="de-CH" sz="2400" b="1" dirty="0"/>
                        <a:t>3. Alter</a:t>
                      </a:r>
                      <a:endParaRPr lang="de-CH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dirty="0"/>
                        <a:t>Elastizität, Frakturen, Abnützung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426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074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A4F2C4-CF96-49A3-90CE-524D19128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6317"/>
          </a:xfrm>
        </p:spPr>
        <p:txBody>
          <a:bodyPr>
            <a:normAutofit fontScale="90000"/>
          </a:bodyPr>
          <a:lstStyle/>
          <a:p>
            <a:r>
              <a:rPr lang="de-CH" b="1" dirty="0"/>
              <a:t>Mundhygiene:</a:t>
            </a:r>
            <a:br>
              <a:rPr lang="de-CH" dirty="0"/>
            </a:br>
            <a:r>
              <a:rPr lang="de-CH" dirty="0"/>
              <a:t>	</a:t>
            </a:r>
            <a:r>
              <a:rPr lang="de-CH" sz="3200" i="1" dirty="0"/>
              <a:t>die Geschichte einer gut gepflegten dementen Patientin (88)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3259D3-BA68-4002-B9BB-3FF13F535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8730"/>
            <a:ext cx="9333451" cy="2814506"/>
          </a:xfrm>
        </p:spPr>
        <p:txBody>
          <a:bodyPr/>
          <a:lstStyle/>
          <a:p>
            <a:r>
              <a:rPr lang="de-CH" dirty="0"/>
              <a:t>Private Pflegerinnen seit 20 Jahren</a:t>
            </a:r>
          </a:p>
          <a:p>
            <a:r>
              <a:rPr lang="de-CH" dirty="0"/>
              <a:t>Zwei bis dreimal jährlich bei der Prophylaxe-Assistentin</a:t>
            </a:r>
          </a:p>
          <a:p>
            <a:r>
              <a:rPr lang="de-CH" dirty="0"/>
              <a:t>6 Implantate, 8 Kronen, 4 Zähne verloren,</a:t>
            </a:r>
          </a:p>
          <a:p>
            <a:r>
              <a:rPr lang="de-CH" dirty="0"/>
              <a:t>Und immer wieder neue, tiefe Karies</a:t>
            </a:r>
          </a:p>
        </p:txBody>
      </p:sp>
    </p:spTree>
    <p:extLst>
      <p:ext uri="{BB962C8B-B14F-4D97-AF65-F5344CB8AC3E}">
        <p14:creationId xmlns:p14="http://schemas.microsoft.com/office/powerpoint/2010/main" val="1910181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75430278-708F-48E9-B742-7EE08BD14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20" y="2486106"/>
            <a:ext cx="3480506" cy="1762123"/>
          </a:xfrm>
          <a:prstGeom prst="rect">
            <a:avLst/>
          </a:prstGeom>
        </p:spPr>
      </p:pic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4AEA5A5-871D-433C-AF8A-DCE2EAC74B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467" y="2486106"/>
            <a:ext cx="3480506" cy="1762123"/>
          </a:xfrm>
          <a:prstGeom prst="rect">
            <a:avLst/>
          </a:prstGeom>
        </p:spPr>
      </p:pic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58EF016A-0263-46C2-8B05-3D9EA1EF33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390" y="4335244"/>
            <a:ext cx="3480506" cy="1762123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C533940D-EAFB-4109-9944-47AF1C0F97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65" y="577008"/>
            <a:ext cx="3480506" cy="1762123"/>
          </a:xfrm>
          <a:prstGeom prst="rect">
            <a:avLst/>
          </a:prstGeom>
        </p:spPr>
      </p:pic>
      <p:pic>
        <p:nvPicPr>
          <p:cNvPr id="5" name="Inhaltsplatzhalter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BF8CDE96-E9C1-4A97-B07F-97E37AD7F6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467" y="636715"/>
            <a:ext cx="3397247" cy="1762123"/>
          </a:xfrm>
        </p:spPr>
      </p:pic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CC3786FC-31BA-4098-8B4F-469FDEAE7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554" y="603159"/>
            <a:ext cx="3100252" cy="5754099"/>
          </a:xfrm>
        </p:spPr>
        <p:txBody>
          <a:bodyPr>
            <a:normAutofit/>
          </a:bodyPr>
          <a:lstStyle/>
          <a:p>
            <a:r>
              <a:rPr lang="de-CH" sz="2400" b="1" u="sng" dirty="0"/>
              <a:t>Zahnarzt 1</a:t>
            </a:r>
          </a:p>
          <a:p>
            <a:r>
              <a:rPr lang="de-CH" sz="2000" i="1" dirty="0">
                <a:highlight>
                  <a:srgbClr val="C0C0C0"/>
                </a:highlight>
              </a:rPr>
              <a:t>6 Implantate in 10 Jahren</a:t>
            </a:r>
          </a:p>
          <a:p>
            <a:endParaRPr lang="de-CH" b="1" u="sng" dirty="0"/>
          </a:p>
          <a:p>
            <a:r>
              <a:rPr lang="de-CH" dirty="0"/>
              <a:t>1999: 2 Zähne gezogen und 2 Implantate gemacht.</a:t>
            </a:r>
          </a:p>
          <a:p>
            <a:r>
              <a:rPr lang="de-CH" dirty="0"/>
              <a:t>2003: 1 Molar + 1 Brücke verloren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r>
              <a:rPr lang="de-CH" dirty="0"/>
              <a:t>2007: 2 Zähne gezogen und 2 Implantate gemacht.</a:t>
            </a:r>
          </a:p>
          <a:p>
            <a:r>
              <a:rPr lang="de-CH" dirty="0"/>
              <a:t>2009: 2 Zähne gezogen und 2 Implantate gemacht.</a:t>
            </a:r>
          </a:p>
          <a:p>
            <a:endParaRPr lang="de-CH" dirty="0"/>
          </a:p>
          <a:p>
            <a:endParaRPr lang="de-CH" dirty="0"/>
          </a:p>
          <a:p>
            <a:r>
              <a:rPr lang="de-CH" dirty="0"/>
              <a:t>2019: 2 Zähne gezogen </a:t>
            </a:r>
          </a:p>
          <a:p>
            <a:r>
              <a:rPr lang="de-CH" dirty="0"/>
              <a:t>Zahnarztwechsel</a:t>
            </a:r>
          </a:p>
          <a:p>
            <a:endParaRPr lang="de-CH" dirty="0"/>
          </a:p>
          <a:p>
            <a:endParaRPr lang="de-CH" dirty="0"/>
          </a:p>
        </p:txBody>
      </p: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13011F6C-F55C-442B-B8BF-00BC906D624A}"/>
              </a:ext>
            </a:extLst>
          </p:cNvPr>
          <p:cNvCxnSpPr/>
          <p:nvPr/>
        </p:nvCxnSpPr>
        <p:spPr>
          <a:xfrm>
            <a:off x="6337883" y="830510"/>
            <a:ext cx="0" cy="33136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1BD507F6-0418-4BB7-8770-C7D30FFD2E34}"/>
              </a:ext>
            </a:extLst>
          </p:cNvPr>
          <p:cNvCxnSpPr/>
          <p:nvPr/>
        </p:nvCxnSpPr>
        <p:spPr>
          <a:xfrm>
            <a:off x="6490283" y="830510"/>
            <a:ext cx="0" cy="33136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E7DC3A9B-FC59-4084-AE6C-9EE98F410318}"/>
              </a:ext>
            </a:extLst>
          </p:cNvPr>
          <p:cNvCxnSpPr/>
          <p:nvPr/>
        </p:nvCxnSpPr>
        <p:spPr>
          <a:xfrm>
            <a:off x="6721060" y="2744598"/>
            <a:ext cx="0" cy="33136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758EA6EB-4CEE-4608-A304-20495C4234B6}"/>
              </a:ext>
            </a:extLst>
          </p:cNvPr>
          <p:cNvCxnSpPr/>
          <p:nvPr/>
        </p:nvCxnSpPr>
        <p:spPr>
          <a:xfrm>
            <a:off x="6934420" y="2744598"/>
            <a:ext cx="0" cy="33136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53260ACE-61D9-4946-909D-F567F7817BDC}"/>
              </a:ext>
            </a:extLst>
          </p:cNvPr>
          <p:cNvCxnSpPr>
            <a:cxnSpLocks/>
          </p:cNvCxnSpPr>
          <p:nvPr/>
        </p:nvCxnSpPr>
        <p:spPr>
          <a:xfrm flipV="1">
            <a:off x="10130466" y="1819475"/>
            <a:ext cx="0" cy="37392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C1CC5D1F-2DAE-4403-9EA3-29573129E985}"/>
              </a:ext>
            </a:extLst>
          </p:cNvPr>
          <p:cNvCxnSpPr>
            <a:cxnSpLocks/>
          </p:cNvCxnSpPr>
          <p:nvPr/>
        </p:nvCxnSpPr>
        <p:spPr>
          <a:xfrm flipV="1">
            <a:off x="10322054" y="1818587"/>
            <a:ext cx="0" cy="37392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F30CC1BF-5D48-45F6-BD0E-D8074B6320F2}"/>
              </a:ext>
            </a:extLst>
          </p:cNvPr>
          <p:cNvCxnSpPr/>
          <p:nvPr/>
        </p:nvCxnSpPr>
        <p:spPr>
          <a:xfrm>
            <a:off x="4496020" y="4625650"/>
            <a:ext cx="0" cy="33136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99078439-4F90-4D7D-A91A-9BAD9F4A006D}"/>
              </a:ext>
            </a:extLst>
          </p:cNvPr>
          <p:cNvCxnSpPr/>
          <p:nvPr/>
        </p:nvCxnSpPr>
        <p:spPr>
          <a:xfrm>
            <a:off x="4709380" y="4625650"/>
            <a:ext cx="0" cy="33136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040841"/>
      </p:ext>
    </p:extLst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2810DA-FB92-47ED-9DCF-6CD3A23E7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2" y="297766"/>
            <a:ext cx="10515600" cy="1041117"/>
          </a:xfrm>
        </p:spPr>
        <p:txBody>
          <a:bodyPr>
            <a:normAutofit/>
          </a:bodyPr>
          <a:lstStyle/>
          <a:p>
            <a:r>
              <a:rPr dirty="0" i="1" lang="de-CH" sz="3600"/>
              <a:t>Trotz Mundhygiene immer wieder neue Karies</a:t>
            </a:r>
          </a:p>
        </p:txBody>
      </p:sp>
      <p:pic>
        <p:nvPicPr>
          <p:cNvPr descr="Ein Bild, das Tasse, Essen, Scheibe, Dessert enthält.&#10;&#10;Automatisch generierte Beschreibung" id="5" name="Inhaltsplatzhalter 4">
            <a:extLst>
              <a:ext uri="{FF2B5EF4-FFF2-40B4-BE49-F238E27FC236}">
                <a16:creationId xmlns:a16="http://schemas.microsoft.com/office/drawing/2014/main" id="{A7086BFD-9C20-45E9-868F-141323AEDE8C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473" y="4189616"/>
            <a:ext cx="1808876" cy="2378663"/>
          </a:xfrm>
        </p:spPr>
      </p:pic>
      <p:pic>
        <p:nvPicPr>
          <p:cNvPr descr="Ein Bild, das frisch enthält.&#10;&#10;Automatisch generierte Beschreibung" id="7" name="Grafik 6">
            <a:extLst>
              <a:ext uri="{FF2B5EF4-FFF2-40B4-BE49-F238E27FC236}">
                <a16:creationId xmlns:a16="http://schemas.microsoft.com/office/drawing/2014/main" id="{6BEE893D-0B9B-49B7-8766-B23377A6CA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"/>
          <a:stretch/>
        </p:blipFill>
        <p:spPr>
          <a:xfrm>
            <a:off x="9437812" y="4189616"/>
            <a:ext cx="1979397" cy="237866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61F77AB-EE4C-45D3-A817-D6C5059E7E00}"/>
              </a:ext>
            </a:extLst>
          </p:cNvPr>
          <p:cNvSpPr txBox="1"/>
          <p:nvPr/>
        </p:nvSpPr>
        <p:spPr>
          <a:xfrm>
            <a:off x="5314677" y="4889633"/>
            <a:ext cx="1859122" cy="95410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de-CH" sz="2800"/>
              <a:t>13.1.2022</a:t>
            </a:r>
            <a:br>
              <a:rPr dirty="0" lang="de-CH" sz="2800"/>
            </a:br>
            <a:r>
              <a:rPr dirty="0" lang="de-CH" sz="2800"/>
              <a:t>2-</a:t>
            </a:r>
          </a:p>
        </p:txBody>
      </p:sp>
      <p:pic>
        <p:nvPicPr>
          <p:cNvPr descr="Ein Bild, das Essen, Gericht enthält.&#10;&#10;Automatisch generierte Beschreibung" id="10" name="Grafik 9">
            <a:extLst>
              <a:ext uri="{FF2B5EF4-FFF2-40B4-BE49-F238E27FC236}">
                <a16:creationId xmlns:a16="http://schemas.microsoft.com/office/drawing/2014/main" id="{5C008542-318C-4BD9-92E8-6EBA8461F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580" y="4094098"/>
            <a:ext cx="1859122" cy="227536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95F50216-02F2-446D-A97D-A80921EC417A}"/>
              </a:ext>
            </a:extLst>
          </p:cNvPr>
          <p:cNvSpPr txBox="1"/>
          <p:nvPr/>
        </p:nvSpPr>
        <p:spPr>
          <a:xfrm>
            <a:off x="463999" y="4889633"/>
            <a:ext cx="1970047" cy="95410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de-CH" sz="2800"/>
              <a:t>25.11.2021</a:t>
            </a:r>
            <a:br>
              <a:rPr dirty="0" lang="de-CH" sz="2800"/>
            </a:br>
            <a:r>
              <a:rPr dirty="0" lang="de-CH" sz="2800"/>
              <a:t>-4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273A677-AFDA-4639-90FD-9C9273A149D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1" r="-39"/>
          <a:stretch/>
        </p:blipFill>
        <p:spPr>
          <a:xfrm>
            <a:off x="2339991" y="1454431"/>
            <a:ext cx="3152502" cy="227536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2391BB0A-DE65-4AEC-8C78-9CD23142F4A4}"/>
              </a:ext>
            </a:extLst>
          </p:cNvPr>
          <p:cNvSpPr txBox="1"/>
          <p:nvPr/>
        </p:nvSpPr>
        <p:spPr>
          <a:xfrm>
            <a:off x="510324" y="2264451"/>
            <a:ext cx="2145799" cy="95410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de-CH" sz="2800"/>
              <a:t>06.04.2020</a:t>
            </a:r>
            <a:br>
              <a:rPr dirty="0" lang="de-CH" sz="2800"/>
            </a:br>
            <a:r>
              <a:rPr dirty="0" lang="de-CH" sz="2800"/>
              <a:t>+1</a:t>
            </a:r>
          </a:p>
        </p:txBody>
      </p:sp>
      <p:pic>
        <p:nvPicPr>
          <p:cNvPr descr="Ein Bild, das Person, essend, Brille, drinnen enthält.&#10;&#10;Automatisch generierte Beschreibung" id="18" name="Grafik 17">
            <a:extLst>
              <a:ext uri="{FF2B5EF4-FFF2-40B4-BE49-F238E27FC236}">
                <a16:creationId xmlns:a16="http://schemas.microsoft.com/office/drawing/2014/main" id="{369FAD18-C157-43A6-A7F0-257AFD74804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" r="-53"/>
          <a:stretch/>
        </p:blipFill>
        <p:spPr>
          <a:xfrm>
            <a:off x="7721549" y="1464511"/>
            <a:ext cx="3435573" cy="223663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C2735D5F-95B7-444E-B65A-9919C8F581B2}"/>
              </a:ext>
            </a:extLst>
          </p:cNvPr>
          <p:cNvSpPr txBox="1"/>
          <p:nvPr/>
        </p:nvSpPr>
        <p:spPr>
          <a:xfrm>
            <a:off x="5921829" y="2264451"/>
            <a:ext cx="1690866" cy="95410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de-CH" sz="2800"/>
              <a:t>23.6.2020</a:t>
            </a:r>
            <a:br>
              <a:rPr dirty="0" lang="de-CH" sz="2800"/>
            </a:br>
            <a:r>
              <a:rPr dirty="0" lang="de-CH" sz="280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1905987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0245A78A-52BD-430A-8E94-D65E435C9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990" y="764706"/>
            <a:ext cx="3561672" cy="1803216"/>
          </a:xfrm>
          <a:prstGeom prst="rect">
            <a:avLst/>
          </a:prstGeom>
        </p:spPr>
      </p:pic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4FACD144-56AA-427D-A86D-37B371782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990" y="2656424"/>
            <a:ext cx="3561672" cy="180321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0B8CFCA-1E95-4EF5-B95F-9F9789EBED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990" y="4548142"/>
            <a:ext cx="3561672" cy="1803216"/>
          </a:xfrm>
          <a:prstGeom prst="rect">
            <a:avLst/>
          </a:prstGeom>
        </p:spPr>
      </p:pic>
      <p:sp>
        <p:nvSpPr>
          <p:cNvPr id="12" name="Textplatzhalter 20">
            <a:extLst>
              <a:ext uri="{FF2B5EF4-FFF2-40B4-BE49-F238E27FC236}">
                <a16:creationId xmlns:a16="http://schemas.microsoft.com/office/drawing/2014/main" id="{AEF1A700-E7DA-4122-BC60-0511BEF96868}"/>
              </a:ext>
            </a:extLst>
          </p:cNvPr>
          <p:cNvSpPr txBox="1">
            <a:spLocks/>
          </p:cNvSpPr>
          <p:nvPr/>
        </p:nvSpPr>
        <p:spPr>
          <a:xfrm>
            <a:off x="461553" y="603159"/>
            <a:ext cx="4542479" cy="57540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400" b="1" u="sng" dirty="0"/>
              <a:t>Zahnarzt 2</a:t>
            </a:r>
          </a:p>
          <a:p>
            <a:pPr marL="0" indent="0">
              <a:buNone/>
            </a:pPr>
            <a:r>
              <a:rPr lang="de-CH" sz="2000" i="1" dirty="0">
                <a:highlight>
                  <a:srgbClr val="C0C0C0"/>
                </a:highlight>
              </a:rPr>
              <a:t>8 Füllungen in 2 Jahren</a:t>
            </a:r>
          </a:p>
          <a:p>
            <a:pPr marL="0" indent="0">
              <a:buNone/>
            </a:pPr>
            <a:endParaRPr lang="de-CH" sz="1600" dirty="0"/>
          </a:p>
          <a:p>
            <a:pPr marL="0" indent="0">
              <a:buNone/>
            </a:pPr>
            <a:r>
              <a:rPr lang="de-CH" sz="1600" dirty="0"/>
              <a:t>2020: 3 Füllungen + 1 Aufbau</a:t>
            </a:r>
          </a:p>
          <a:p>
            <a:pPr marL="0" indent="0">
              <a:buNone/>
            </a:pPr>
            <a:endParaRPr lang="de-CH" sz="1600" dirty="0"/>
          </a:p>
          <a:p>
            <a:pPr marL="0" indent="0">
              <a:buNone/>
            </a:pPr>
            <a:endParaRPr lang="de-CH" sz="1600" dirty="0"/>
          </a:p>
          <a:p>
            <a:pPr marL="0" indent="0">
              <a:buNone/>
            </a:pPr>
            <a:endParaRPr lang="de-CH" sz="1600" dirty="0"/>
          </a:p>
          <a:p>
            <a:pPr marL="0" indent="0">
              <a:buNone/>
            </a:pPr>
            <a:endParaRPr lang="de-CH" sz="1600" dirty="0"/>
          </a:p>
          <a:p>
            <a:pPr marL="0" indent="0">
              <a:buNone/>
            </a:pPr>
            <a:r>
              <a:rPr lang="de-CH" sz="1600" dirty="0"/>
              <a:t>2021: 1 Füllung + 2 Aufbauten und 2 neue Löcher</a:t>
            </a:r>
          </a:p>
          <a:p>
            <a:pPr marL="0" indent="0">
              <a:buNone/>
            </a:pPr>
            <a:endParaRPr lang="de-CH" sz="1600" dirty="0"/>
          </a:p>
          <a:p>
            <a:pPr marL="0" indent="0">
              <a:buNone/>
            </a:pPr>
            <a:endParaRPr lang="de-CH" sz="1600" dirty="0"/>
          </a:p>
          <a:p>
            <a:pPr marL="0" indent="0">
              <a:buNone/>
            </a:pPr>
            <a:endParaRPr lang="de-CH" sz="1600" dirty="0"/>
          </a:p>
          <a:p>
            <a:pPr marL="0" indent="0">
              <a:buNone/>
            </a:pPr>
            <a:endParaRPr lang="de-CH" sz="1600" dirty="0"/>
          </a:p>
          <a:p>
            <a:pPr marL="0" indent="0">
              <a:buNone/>
            </a:pPr>
            <a:endParaRPr lang="de-CH" sz="1600" dirty="0"/>
          </a:p>
          <a:p>
            <a:pPr marL="0" indent="0">
              <a:buNone/>
            </a:pPr>
            <a:r>
              <a:rPr lang="de-CH" sz="1600" dirty="0"/>
              <a:t>2022: 2 Füllungen und neue Karies unter der Krone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D0A57E9E-B5D8-4D9E-A56F-73BFC0651B8C}"/>
              </a:ext>
            </a:extLst>
          </p:cNvPr>
          <p:cNvCxnSpPr/>
          <p:nvPr/>
        </p:nvCxnSpPr>
        <p:spPr>
          <a:xfrm>
            <a:off x="7073757" y="900178"/>
            <a:ext cx="0" cy="33136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44E2C133-BC1C-4662-B4EE-CDF83495F7DA}"/>
              </a:ext>
            </a:extLst>
          </p:cNvPr>
          <p:cNvCxnSpPr>
            <a:cxnSpLocks/>
          </p:cNvCxnSpPr>
          <p:nvPr/>
        </p:nvCxnSpPr>
        <p:spPr>
          <a:xfrm>
            <a:off x="5651863" y="1666314"/>
            <a:ext cx="307198" cy="18651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42927AFD-8F64-40AD-B68B-0F7C3EDACD09}"/>
              </a:ext>
            </a:extLst>
          </p:cNvPr>
          <p:cNvCxnSpPr>
            <a:cxnSpLocks/>
          </p:cNvCxnSpPr>
          <p:nvPr/>
        </p:nvCxnSpPr>
        <p:spPr>
          <a:xfrm flipV="1">
            <a:off x="7013224" y="2062274"/>
            <a:ext cx="0" cy="38372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F29B025F-A995-4E61-A693-4593272F9A07}"/>
              </a:ext>
            </a:extLst>
          </p:cNvPr>
          <p:cNvCxnSpPr>
            <a:cxnSpLocks/>
          </p:cNvCxnSpPr>
          <p:nvPr/>
        </p:nvCxnSpPr>
        <p:spPr>
          <a:xfrm flipV="1">
            <a:off x="7343723" y="1980481"/>
            <a:ext cx="0" cy="39260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CBBECA55-577B-45D0-B797-6B42EE35C4D8}"/>
              </a:ext>
            </a:extLst>
          </p:cNvPr>
          <p:cNvCxnSpPr/>
          <p:nvPr/>
        </p:nvCxnSpPr>
        <p:spPr>
          <a:xfrm>
            <a:off x="7300180" y="2803001"/>
            <a:ext cx="0" cy="33136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F3785129-17D5-4D5A-B3FD-5F8D4EBD24BC}"/>
              </a:ext>
            </a:extLst>
          </p:cNvPr>
          <p:cNvCxnSpPr>
            <a:cxnSpLocks/>
          </p:cNvCxnSpPr>
          <p:nvPr/>
        </p:nvCxnSpPr>
        <p:spPr>
          <a:xfrm flipV="1">
            <a:off x="7587563" y="3996515"/>
            <a:ext cx="0" cy="39260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FC88294E-90C7-4DD2-937B-2145F3833C06}"/>
              </a:ext>
            </a:extLst>
          </p:cNvPr>
          <p:cNvCxnSpPr>
            <a:cxnSpLocks/>
          </p:cNvCxnSpPr>
          <p:nvPr/>
        </p:nvCxnSpPr>
        <p:spPr>
          <a:xfrm flipV="1">
            <a:off x="6751540" y="5908047"/>
            <a:ext cx="0" cy="39260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0DB5A6C4-0A3D-4627-B50E-67E0DF775516}"/>
              </a:ext>
            </a:extLst>
          </p:cNvPr>
          <p:cNvCxnSpPr>
            <a:cxnSpLocks/>
          </p:cNvCxnSpPr>
          <p:nvPr/>
        </p:nvCxnSpPr>
        <p:spPr>
          <a:xfrm flipV="1">
            <a:off x="6908294" y="5868859"/>
            <a:ext cx="0" cy="39260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773663"/>
      </p:ext>
    </p:extLst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2608B6-11F0-4FB2-87E2-F514DA7DC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lang="de-CH"/>
              <a:t>Auch andere Patienten trifft es</a:t>
            </a:r>
          </a:p>
        </p:txBody>
      </p:sp>
      <p:pic>
        <p:nvPicPr>
          <p:cNvPr descr="Ein Bild, das Doughnut, Essen, Kunststoff enthält.&#10;&#10;Automatisch generierte Beschreibung" id="5" name="Inhaltsplatzhalter 4">
            <a:extLst>
              <a:ext uri="{FF2B5EF4-FFF2-40B4-BE49-F238E27FC236}">
                <a16:creationId xmlns:a16="http://schemas.microsoft.com/office/drawing/2014/main" id="{CAE13311-66EE-4907-BA12-7DF114CFA342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95" y="2014603"/>
            <a:ext cx="1940478" cy="3182632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8141C17-8AF1-4478-9C0C-31AFED0D79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583" y="2260998"/>
            <a:ext cx="3882158" cy="2689842"/>
          </a:xfrm>
          <a:prstGeom prst="rect">
            <a:avLst/>
          </a:prstGeom>
        </p:spPr>
      </p:pic>
      <p:pic>
        <p:nvPicPr>
          <p:cNvPr descr="Ein Bild, das Text enthält.&#10;&#10;Automatisch generierte Beschreibung" id="9" name="Grafik 8">
            <a:extLst>
              <a:ext uri="{FF2B5EF4-FFF2-40B4-BE49-F238E27FC236}">
                <a16:creationId xmlns:a16="http://schemas.microsoft.com/office/drawing/2014/main" id="{9682A47C-CC68-47B6-94D0-F6EAA321FA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"/>
          <a:stretch/>
        </p:blipFill>
        <p:spPr>
          <a:xfrm>
            <a:off x="6910252" y="2334932"/>
            <a:ext cx="5107578" cy="2541974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B70B251-7109-4D4F-8B0F-8E3D3DF793D4}"/>
              </a:ext>
            </a:extLst>
          </p:cNvPr>
          <p:cNvSpPr txBox="1"/>
          <p:nvPr/>
        </p:nvSpPr>
        <p:spPr>
          <a:xfrm>
            <a:off x="892629" y="5508171"/>
            <a:ext cx="1776548" cy="92333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de-CH"/>
              <a:t>Karies 6 Monate nach PA-Sitzung</a:t>
            </a:r>
          </a:p>
          <a:p>
            <a:r>
              <a:rPr dirty="0" lang="de-CH"/>
              <a:t>(79-jährig)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CB11400-B1DB-4A48-A528-4B94BCA43A7F}"/>
              </a:ext>
            </a:extLst>
          </p:cNvPr>
          <p:cNvSpPr txBox="1"/>
          <p:nvPr/>
        </p:nvSpPr>
        <p:spPr>
          <a:xfrm>
            <a:off x="3274426" y="5521150"/>
            <a:ext cx="3528211" cy="92333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de-CH"/>
              <a:t>Verletzter Mundwinkel</a:t>
            </a:r>
            <a:br>
              <a:rPr dirty="0" lang="de-CH"/>
            </a:br>
            <a:r>
              <a:rPr dirty="0" lang="de-CH"/>
              <a:t>wegen Prothesenklammer</a:t>
            </a:r>
          </a:p>
          <a:p>
            <a:r>
              <a:rPr dirty="0" lang="de-CH"/>
              <a:t>(91-jährig)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0917930-C0DC-493D-AEF1-6142E82569B0}"/>
              </a:ext>
            </a:extLst>
          </p:cNvPr>
          <p:cNvSpPr txBox="1"/>
          <p:nvPr/>
        </p:nvSpPr>
        <p:spPr>
          <a:xfrm>
            <a:off x="7519866" y="5534212"/>
            <a:ext cx="3528211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de-CH"/>
              <a:t>Zahn bleibt in Prothese stecken</a:t>
            </a:r>
            <a:br>
              <a:rPr dirty="0" lang="de-CH"/>
            </a:br>
            <a:r>
              <a:rPr dirty="0" lang="de-CH"/>
              <a:t>(71-jährig)</a:t>
            </a:r>
          </a:p>
        </p:txBody>
      </p:sp>
    </p:spTree>
    <p:extLst>
      <p:ext uri="{BB962C8B-B14F-4D97-AF65-F5344CB8AC3E}">
        <p14:creationId xmlns:p14="http://schemas.microsoft.com/office/powerpoint/2010/main" val="4149820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745769-A3BC-406D-83C7-E284490F1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46" y="365126"/>
            <a:ext cx="10748554" cy="928098"/>
          </a:xfrm>
        </p:spPr>
        <p:txBody>
          <a:bodyPr/>
          <a:lstStyle/>
          <a:p>
            <a:r>
              <a:rPr lang="de-CH" dirty="0"/>
              <a:t>2007: Post mortem Untersuch in der </a:t>
            </a:r>
            <a:r>
              <a:rPr lang="de-CH" dirty="0" err="1"/>
              <a:t>Sonnweid</a:t>
            </a:r>
            <a:endParaRPr lang="de-CH" dirty="0"/>
          </a:p>
        </p:txBody>
      </p:sp>
      <p:pic>
        <p:nvPicPr>
          <p:cNvPr id="5" name="Inhaltsplatzhalter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259D1088-02EC-45A3-A887-899190A47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876" y="1488414"/>
            <a:ext cx="7205546" cy="5160580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7FEECFA-4506-4B9C-A3B7-C05A7BA92B84}"/>
              </a:ext>
            </a:extLst>
          </p:cNvPr>
          <p:cNvSpPr txBox="1"/>
          <p:nvPr/>
        </p:nvSpPr>
        <p:spPr>
          <a:xfrm>
            <a:off x="526869" y="1946365"/>
            <a:ext cx="1898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Ist das schlimm?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AD5AD51-212A-494F-8EC8-D9FD8675E568}"/>
              </a:ext>
            </a:extLst>
          </p:cNvPr>
          <p:cNvSpPr txBox="1"/>
          <p:nvPr/>
        </p:nvSpPr>
        <p:spPr>
          <a:xfrm>
            <a:off x="526869" y="4336868"/>
            <a:ext cx="21423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Nicht besonders…</a:t>
            </a:r>
          </a:p>
        </p:txBody>
      </p:sp>
    </p:spTree>
    <p:extLst>
      <p:ext uri="{BB962C8B-B14F-4D97-AF65-F5344CB8AC3E}">
        <p14:creationId xmlns:p14="http://schemas.microsoft.com/office/powerpoint/2010/main" val="2147145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AB5373-223A-4DED-AE7A-1BC467927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Was tun Sie in einer heiklen Situation?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7349A3-B4E0-4D25-B5A7-EDF7F00FE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Wenn jemand etwas Süsses isst oder trinkt?</a:t>
            </a:r>
          </a:p>
          <a:p>
            <a:endParaRPr lang="de-CH" dirty="0"/>
          </a:p>
          <a:p>
            <a:r>
              <a:rPr lang="de-CH" dirty="0"/>
              <a:t>Wenn ein Zahn abbricht?</a:t>
            </a:r>
          </a:p>
          <a:p>
            <a:r>
              <a:rPr lang="de-CH" dirty="0"/>
              <a:t>Wenn eine Teilprothese auf den Boden fällt?</a:t>
            </a:r>
          </a:p>
          <a:p>
            <a:endParaRPr lang="de-CH" dirty="0"/>
          </a:p>
          <a:p>
            <a:r>
              <a:rPr lang="de-CH" dirty="0"/>
              <a:t>Wenn etwas zu schmerzen scheint?</a:t>
            </a:r>
          </a:p>
          <a:p>
            <a:r>
              <a:rPr lang="de-CH" dirty="0"/>
              <a:t>Wenn sich jemand gegen das Zähneputzen wehrt?</a:t>
            </a:r>
          </a:p>
        </p:txBody>
      </p:sp>
    </p:spTree>
    <p:extLst>
      <p:ext uri="{BB962C8B-B14F-4D97-AF65-F5344CB8AC3E}">
        <p14:creationId xmlns:p14="http://schemas.microsoft.com/office/powerpoint/2010/main" val="2310606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F01CDF-1BF1-40E4-807A-65BC8E34F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Wo sind die heiklen Stellen?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297988-7D71-4093-A0DE-E0684ADA1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/>
              <a:t>Zwischen den Zähnen eingeklemmte Speisereste</a:t>
            </a:r>
          </a:p>
          <a:p>
            <a:r>
              <a:rPr lang="de-CH" dirty="0"/>
              <a:t>In tiefen Zahnhalsdefekten</a:t>
            </a:r>
          </a:p>
          <a:p>
            <a:r>
              <a:rPr lang="de-CH" dirty="0"/>
              <a:t>Neben verfärbten Füllungen</a:t>
            </a:r>
          </a:p>
          <a:p>
            <a:r>
              <a:rPr lang="de-CH" dirty="0"/>
              <a:t>Unter den Kronen und Brücken, wo die Zahnbürste nicht hinkommt</a:t>
            </a:r>
          </a:p>
          <a:p>
            <a:r>
              <a:rPr lang="de-CH" dirty="0"/>
              <a:t>Unter Teilprothesen, die man nicht putzen kann</a:t>
            </a:r>
          </a:p>
          <a:p>
            <a:r>
              <a:rPr lang="de-CH" dirty="0"/>
              <a:t>wacklige Zähne</a:t>
            </a:r>
          </a:p>
          <a:p>
            <a:pPr marL="914400" lvl="2" indent="0">
              <a:buNone/>
            </a:pPr>
            <a:r>
              <a:rPr lang="de-CH" dirty="0"/>
              <a:t> </a:t>
            </a:r>
          </a:p>
          <a:p>
            <a:pPr marL="914400" lvl="2" indent="0">
              <a:buNone/>
            </a:pPr>
            <a:r>
              <a:rPr lang="de-CH" sz="2800" dirty="0"/>
              <a:t>Sie können praktisch nichts tun.</a:t>
            </a:r>
          </a:p>
          <a:p>
            <a:endParaRPr lang="de-CH" dirty="0"/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62854E52-3078-49CF-A08F-97FCBD08B54E}"/>
              </a:ext>
            </a:extLst>
          </p:cNvPr>
          <p:cNvSpPr/>
          <p:nvPr/>
        </p:nvSpPr>
        <p:spPr>
          <a:xfrm>
            <a:off x="1097280" y="5259977"/>
            <a:ext cx="583474" cy="30044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8018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292815-D225-4253-B753-F08834724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Weshalb überhaupt noch Mundhygiene?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8380A8-5342-44A4-B1DE-CAFC9F78F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CH" b="1" dirty="0"/>
              <a:t>Nutzen für die Zahngesundheit?</a:t>
            </a:r>
            <a:r>
              <a:rPr lang="de-CH" dirty="0"/>
              <a:t> Nützt praktisch nichts.</a:t>
            </a:r>
          </a:p>
          <a:p>
            <a:endParaRPr lang="de-CH" dirty="0"/>
          </a:p>
          <a:p>
            <a:r>
              <a:rPr lang="de-CH" b="1" dirty="0"/>
              <a:t>Verhütung von Schmerzen?</a:t>
            </a:r>
            <a:r>
              <a:rPr lang="de-CH" dirty="0"/>
              <a:t> Dank Schonverhalten keine Schmerzen.</a:t>
            </a:r>
          </a:p>
          <a:p>
            <a:endParaRPr lang="de-CH" dirty="0"/>
          </a:p>
          <a:p>
            <a:r>
              <a:rPr lang="de-CH" b="1" dirty="0"/>
              <a:t>Palliativ?</a:t>
            </a:r>
            <a:r>
              <a:rPr lang="de-CH" dirty="0"/>
              <a:t> Weder Schmerzabbau noch Lebensverlängerung</a:t>
            </a:r>
          </a:p>
          <a:p>
            <a:r>
              <a:rPr lang="de-CH" b="1" dirty="0"/>
              <a:t>aber</a:t>
            </a:r>
            <a:r>
              <a:rPr lang="de-CH" dirty="0"/>
              <a:t> </a:t>
            </a:r>
            <a:r>
              <a:rPr lang="de-CH" u="sng" dirty="0"/>
              <a:t>Zähneputzen verbessert in einzelnen Fällen die Lebensqualität</a:t>
            </a:r>
          </a:p>
          <a:p>
            <a:pPr marL="457200" lvl="1" indent="0">
              <a:buNone/>
            </a:pPr>
            <a:r>
              <a:rPr lang="de-CH" sz="2800" dirty="0"/>
              <a:t>- Basalstimulation und Zuwendung</a:t>
            </a:r>
          </a:p>
          <a:p>
            <a:pPr marL="457200" lvl="1" indent="0">
              <a:buNone/>
            </a:pPr>
            <a:r>
              <a:rPr lang="de-CH" sz="2800" dirty="0"/>
              <a:t>- das Zähneputzen soll liebevoll sein und nicht «gründlich»</a:t>
            </a:r>
          </a:p>
          <a:p>
            <a:pPr marL="457200" lvl="1" indent="0">
              <a:buNone/>
            </a:pPr>
            <a:r>
              <a:rPr lang="de-CH" sz="2800" dirty="0"/>
              <a:t>- </a:t>
            </a:r>
            <a:r>
              <a:rPr lang="de-CH" sz="2800" dirty="0" err="1"/>
              <a:t>evt.</a:t>
            </a:r>
            <a:r>
              <a:rPr lang="de-CH" sz="2800" dirty="0"/>
              <a:t> mit </a:t>
            </a:r>
            <a:r>
              <a:rPr lang="de-CH" sz="2800" b="1" dirty="0" err="1"/>
              <a:t>Duraphat</a:t>
            </a:r>
            <a:r>
              <a:rPr lang="de-CH" sz="2800" dirty="0"/>
              <a:t> vor Karies schützen (Achtung vor Verschlucken)</a:t>
            </a:r>
          </a:p>
          <a:p>
            <a:endParaRPr lang="de-CH" dirty="0"/>
          </a:p>
          <a:p>
            <a:r>
              <a:rPr lang="de-CH" b="1" dirty="0"/>
              <a:t>Für die Angehörigen? </a:t>
            </a:r>
            <a:r>
              <a:rPr lang="de-CH" dirty="0"/>
              <a:t>Aufklärung: Psychischer Effekt ist das Wichtigste</a:t>
            </a:r>
          </a:p>
          <a:p>
            <a:pPr marL="0" indent="0">
              <a:buNone/>
            </a:pPr>
            <a:r>
              <a:rPr lang="de-CH" dirty="0"/>
              <a:t>	und die Schädlichkeit des Zahnzerfalls ist sehr klein.</a:t>
            </a:r>
          </a:p>
        </p:txBody>
      </p:sp>
    </p:spTree>
    <p:extLst>
      <p:ext uri="{BB962C8B-B14F-4D97-AF65-F5344CB8AC3E}">
        <p14:creationId xmlns:p14="http://schemas.microsoft.com/office/powerpoint/2010/main" val="904662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6A75B0-BEEA-46AB-8DDD-EA0CE253D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1804"/>
            <a:ext cx="10515600" cy="1325563"/>
          </a:xfrm>
        </p:spPr>
        <p:txBody>
          <a:bodyPr/>
          <a:lstStyle/>
          <a:p>
            <a:r>
              <a:rPr lang="de-CH" dirty="0"/>
              <a:t>Ich danke allen fürs Zuhören und Mitdenken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37A30E-F0A0-492A-92BD-9BD0AA0CC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69749"/>
            <a:ext cx="7399789" cy="12908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4000" dirty="0"/>
              <a:t>Möchte </a:t>
            </a:r>
            <a:r>
              <a:rPr lang="de-CH" sz="4000"/>
              <a:t>jemand etwas fragen?</a:t>
            </a:r>
            <a:endParaRPr lang="de-CH" sz="4000" dirty="0"/>
          </a:p>
        </p:txBody>
      </p:sp>
    </p:spTree>
    <p:extLst>
      <p:ext uri="{BB962C8B-B14F-4D97-AF65-F5344CB8AC3E}">
        <p14:creationId xmlns:p14="http://schemas.microsoft.com/office/powerpoint/2010/main" val="2852309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991A2F-1041-4819-9CC0-1F9DE6B20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0541"/>
            <a:ext cx="10515600" cy="1325563"/>
          </a:xfrm>
        </p:spPr>
        <p:txBody>
          <a:bodyPr/>
          <a:lstStyle/>
          <a:p>
            <a:r>
              <a:rPr lang="de-CH" b="1" dirty="0"/>
              <a:t>1. Zahngesundheit</a:t>
            </a:r>
            <a:br>
              <a:rPr lang="de-CH" dirty="0"/>
            </a:br>
            <a:r>
              <a:rPr lang="de-CH" dirty="0"/>
              <a:t>	</a:t>
            </a:r>
            <a:r>
              <a:rPr lang="de-CH" sz="3200" i="1" dirty="0"/>
              <a:t>Wer beeinflusst die Zahngesundheit?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53A550-047D-496A-908A-3368C5521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3768" y="2586381"/>
            <a:ext cx="9457036" cy="2974161"/>
          </a:xfrm>
        </p:spPr>
        <p:txBody>
          <a:bodyPr/>
          <a:lstStyle/>
          <a:p>
            <a:pPr marL="0" indent="0">
              <a:buNone/>
            </a:pPr>
            <a:r>
              <a:rPr lang="de-CH" b="1" dirty="0"/>
              <a:t>Zähne: </a:t>
            </a:r>
            <a:r>
              <a:rPr lang="de-CH" dirty="0"/>
              <a:t>	Ermüdung und Alterung:</a:t>
            </a:r>
            <a:br>
              <a:rPr lang="de-CH" dirty="0"/>
            </a:br>
            <a:r>
              <a:rPr lang="de-CH" dirty="0"/>
              <a:t>		Mikrofrakturen, Risswachstum, </a:t>
            </a:r>
            <a:r>
              <a:rPr lang="de-CH" sz="2800" dirty="0"/>
              <a:t>Elastizität</a:t>
            </a:r>
          </a:p>
          <a:p>
            <a:pPr marL="0" indent="0">
              <a:buNone/>
            </a:pPr>
            <a:r>
              <a:rPr lang="de-CH" b="1" dirty="0"/>
              <a:t>Bakterien:  	</a:t>
            </a:r>
            <a:r>
              <a:rPr lang="de-CH" dirty="0"/>
              <a:t>Karies, Parodontitis</a:t>
            </a:r>
          </a:p>
          <a:p>
            <a:pPr marL="0" indent="0">
              <a:buNone/>
            </a:pPr>
            <a:r>
              <a:rPr lang="de-CH" b="1" dirty="0"/>
              <a:t>Mund: </a:t>
            </a:r>
            <a:r>
              <a:rPr lang="de-CH" dirty="0"/>
              <a:t>	Speichelmenge, Speichelqualität, Immunabwehr</a:t>
            </a:r>
          </a:p>
          <a:p>
            <a:pPr marL="0" indent="0">
              <a:buNone/>
            </a:pPr>
            <a:r>
              <a:rPr lang="de-CH" b="1" dirty="0"/>
              <a:t>Verhalten: 	</a:t>
            </a:r>
            <a:r>
              <a:rPr lang="de-CH" dirty="0"/>
              <a:t>Zungenbewegungen, Essgewohnheiten, Knirschen</a:t>
            </a:r>
          </a:p>
        </p:txBody>
      </p:sp>
    </p:spTree>
    <p:extLst>
      <p:ext uri="{BB962C8B-B14F-4D97-AF65-F5344CB8AC3E}">
        <p14:creationId xmlns:p14="http://schemas.microsoft.com/office/powerpoint/2010/main" val="2285724680"/>
      </p:ext>
    </p:extLst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FB12D5-00E0-477A-AECF-BF7067C3D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3372"/>
          </a:xfrm>
        </p:spPr>
        <p:txBody>
          <a:bodyPr/>
          <a:lstStyle/>
          <a:p>
            <a:r>
              <a:rPr b="1" dirty="0" lang="de-CH"/>
              <a:t>1. Zahngesundheit</a:t>
            </a:r>
            <a:endParaRPr dirty="0" lang="de-CH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8E6C093-98B7-4758-97AD-452D43A35FE7}"/>
              </a:ext>
            </a:extLst>
          </p:cNvPr>
          <p:cNvSpPr txBox="1"/>
          <p:nvPr/>
        </p:nvSpPr>
        <p:spPr>
          <a:xfrm>
            <a:off x="520117" y="1158498"/>
            <a:ext cx="2894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dirty="0" lang="de-CH"/>
              <a:t>Zähne:</a:t>
            </a:r>
            <a:r>
              <a:rPr dirty="0" lang="de-CH"/>
              <a:t> Ermüdung, Frakturen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321851A-A7FA-4C42-964A-72CDABF9F911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5" r="165"/>
          <a:stretch/>
        </p:blipFill>
        <p:spPr bwMode="auto">
          <a:xfrm>
            <a:off x="4024360" y="1623526"/>
            <a:ext cx="2660837" cy="253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E79ED40-1655-44C0-806B-E12B48D67AB7}"/>
              </a:ext>
            </a:extLst>
          </p:cNvPr>
          <p:cNvSpPr txBox="1"/>
          <p:nvPr/>
        </p:nvSpPr>
        <p:spPr>
          <a:xfrm>
            <a:off x="402095" y="4912219"/>
            <a:ext cx="22866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dirty="0" lang="de-CH"/>
              <a:t>Verhalten: </a:t>
            </a:r>
            <a:r>
              <a:rPr dirty="0" lang="de-CH"/>
              <a:t>Knirschen</a:t>
            </a:r>
          </a:p>
        </p:txBody>
      </p:sp>
      <p:pic>
        <p:nvPicPr>
          <p:cNvPr descr="Ein Bild, das Doughnut, Essen, Donut, verschieden enthält.&#10;&#10;Automatisch generierte Beschreibung" id="10" name="Grafik 9">
            <a:extLst>
              <a:ext uri="{FF2B5EF4-FFF2-40B4-BE49-F238E27FC236}">
                <a16:creationId xmlns:a16="http://schemas.microsoft.com/office/drawing/2014/main" id="{48F8BCCB-57EC-4ED4-B203-0F7798BEDC6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"/>
          <a:stretch/>
        </p:blipFill>
        <p:spPr>
          <a:xfrm>
            <a:off x="7660144" y="1595482"/>
            <a:ext cx="3644935" cy="234325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EA32FC51-C142-4762-9D50-679C907B30D0}"/>
              </a:ext>
            </a:extLst>
          </p:cNvPr>
          <p:cNvSpPr txBox="1"/>
          <p:nvPr/>
        </p:nvSpPr>
        <p:spPr>
          <a:xfrm>
            <a:off x="7348870" y="1183440"/>
            <a:ext cx="42674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dirty="0" lang="de-CH"/>
              <a:t>Mund: </a:t>
            </a:r>
            <a:r>
              <a:rPr dirty="0" lang="de-CH"/>
              <a:t>Trockenheit (= keine Immunabwehr</a:t>
            </a:r>
          </a:p>
        </p:txBody>
      </p:sp>
      <p:pic>
        <p:nvPicPr>
          <p:cNvPr id="11" name="0E23EB09">
            <a:hlinkClick action="ppaction://media" r:id=""/>
            <a:extLst>
              <a:ext uri="{FF2B5EF4-FFF2-40B4-BE49-F238E27FC236}">
                <a16:creationId xmlns:a16="http://schemas.microsoft.com/office/drawing/2014/main" id="{0073741F-F783-4543-889F-B2D790BE2DB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688794" y="5024512"/>
            <a:ext cx="3288012" cy="1282325"/>
          </a:xfrm>
          <a:prstGeom prst="rect">
            <a:avLst/>
          </a:prstGeom>
        </p:spPr>
      </p:pic>
      <p:pic>
        <p:nvPicPr>
          <p:cNvPr id="13" name="9369C192">
            <a:hlinkClick action="ppaction://media" r:id=""/>
            <a:extLst>
              <a:ext uri="{FF2B5EF4-FFF2-40B4-BE49-F238E27FC236}">
                <a16:creationId xmlns:a16="http://schemas.microsoft.com/office/drawing/2014/main" id="{ABFE87E0-778E-432B-811C-3B2D104F5189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132127" y="4854799"/>
            <a:ext cx="2803611" cy="1570022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23601FC3-897B-49D3-85B8-FD662DA1552E}"/>
              </a:ext>
            </a:extLst>
          </p:cNvPr>
          <p:cNvSpPr txBox="1"/>
          <p:nvPr/>
        </p:nvSpPr>
        <p:spPr>
          <a:xfrm>
            <a:off x="3825281" y="1188227"/>
            <a:ext cx="3058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dirty="0" lang="de-CH"/>
              <a:t>Bakterien:</a:t>
            </a:r>
            <a:r>
              <a:rPr dirty="0" lang="de-CH"/>
              <a:t> Karies, Parodontitis</a:t>
            </a:r>
          </a:p>
        </p:txBody>
      </p:sp>
      <p:pic>
        <p:nvPicPr>
          <p:cNvPr id="3" name="2DC8843E">
            <a:hlinkClick action="ppaction://media" r:id=""/>
            <a:extLst>
              <a:ext uri="{FF2B5EF4-FFF2-40B4-BE49-F238E27FC236}">
                <a16:creationId xmlns:a16="http://schemas.microsoft.com/office/drawing/2014/main" id="{6AF28A0B-98C7-4AC1-A42D-2625DCBD538F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054470" y="4972784"/>
            <a:ext cx="2999112" cy="1334053"/>
          </a:xfrm>
          <a:prstGeom prst="rect">
            <a:avLst/>
          </a:prstGeom>
        </p:spPr>
      </p:pic>
      <p:pic>
        <p:nvPicPr>
          <p:cNvPr id="4" name="DEC443E0">
            <a:hlinkClick action="ppaction://media" r:id=""/>
            <a:extLst>
              <a:ext uri="{FF2B5EF4-FFF2-40B4-BE49-F238E27FC236}">
                <a16:creationId xmlns:a16="http://schemas.microsoft.com/office/drawing/2014/main" id="{CE866B86-4E65-43D6-842A-803AB740085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20394" y="5496302"/>
            <a:ext cx="406400" cy="4064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32F4C39B-FE8C-4539-95E4-EA0D3FB4FD0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45" y="1616066"/>
            <a:ext cx="269557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21152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evtFilter="cancelBubble" fill="hold" id="2" nodeType="interactiveSeq" restart="whenNotActive">
                <p:stCondLst>
                  <p:cond delay="0" evt="onClick">
                    <p:tgtEl>
                      <p:spTgt spid="11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3">
                      <p:stCondLst>
                        <p:cond delay="0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mediacall" presetID="2" presetSubtype="0">
                                  <p:stCondLst>
                                    <p:cond delay="0"/>
                                  </p:stCondLst>
                                  <p:childTnLst>
                                    <p:cmd cmd="togglePause" type="call">
                                      <p:cBhvr>
                                        <p:cTn dur="1" fill="hold" id="6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1"/>
                  </p:tgtEl>
                </p:cond>
              </p:nextCondLst>
            </p:seq>
            <p:video>
              <p:cMediaNode vol="100000">
                <p:cTn display="0" fill="hold" id="7" repeatCount="indefinite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evtFilter="cancelBubble" fill="hold" id="8" nodeType="interactiveSeq" restart="whenNotActive">
                <p:stCondLst>
                  <p:cond delay="0" evt="onClick">
                    <p:tgtEl>
                      <p:spTgt spid="13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9">
                      <p:stCondLst>
                        <p:cond delay="0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mediacall" presetID="2" presetSubtype="0">
                                  <p:stCondLst>
                                    <p:cond delay="0"/>
                                  </p:stCondLst>
                                  <p:childTnLst>
                                    <p:cmd cmd="togglePause" type="call">
                                      <p:cBhvr>
                                        <p:cTn dur="1" fill="hold" id="12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3"/>
                  </p:tgtEl>
                </p:cond>
              </p:nextCondLst>
            </p:seq>
            <p:video>
              <p:cMediaNode vol="80000">
                <p:cTn display="0" fill="hold" id="13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evtFilter="cancelBubble" fill="hold" id="14" nodeType="interactiveSeq" restart="whenNotActive">
                <p:stCondLst>
                  <p:cond delay="0" evt="onClick">
                    <p:tgtEl>
                      <p:spTgt spid="3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15">
                      <p:stCondLst>
                        <p:cond delay="0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mediacall" presetID="2" presetSubtype="0">
                                  <p:stCondLst>
                                    <p:cond delay="0"/>
                                  </p:stCondLst>
                                  <p:childTnLst>
                                    <p:cmd cmd="togglePause" type="call">
                                      <p:cBhvr>
                                        <p:cTn dur="1" fill="hold" id="18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3"/>
                  </p:tgtEl>
                </p:cond>
              </p:nextCondLst>
            </p:seq>
            <p:video>
              <p:cMediaNode vol="80000">
                <p:cTn display="0" fill="hold" id="19" repeatCount="indefinite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evtFilter="cancelBubble" fill="hold" id="20" nodeType="interactiveSeq" restart="whenNotActive">
                <p:stCondLst>
                  <p:cond delay="0" evt="onClick">
                    <p:tgtEl>
                      <p:spTgt spid="4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21">
                      <p:stCondLst>
                        <p:cond delay="0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cmd="playFrom(0.0)" type="call">
                                      <p:cBhvr>
                                        <p:cTn dur="3787" fill="hold" id="24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4"/>
                  </p:tgtEl>
                </p:cond>
              </p:nextCondLst>
            </p:seq>
            <p:audio>
              <p:cMediaNode vol="80000">
                <p:cTn display="0" fill="hold" id="25" repeatCount="indefinite">
                  <p:stCondLst>
                    <p:cond delay="indefinite"/>
                  </p:stCondLst>
                  <p:endCondLst>
                    <p:cond delay="0"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DC59D4-1EE4-483A-B59B-6D92F53D8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4682"/>
            <a:ext cx="10515600" cy="1325563"/>
          </a:xfrm>
        </p:spPr>
        <p:txBody>
          <a:bodyPr>
            <a:normAutofit/>
          </a:bodyPr>
          <a:lstStyle/>
          <a:p>
            <a:r>
              <a:rPr lang="de-CH" b="1" dirty="0"/>
              <a:t>2. Mundhygiene</a:t>
            </a:r>
            <a:br>
              <a:rPr lang="de-CH" dirty="0"/>
            </a:br>
            <a:r>
              <a:rPr lang="de-CH" dirty="0"/>
              <a:t>	</a:t>
            </a:r>
            <a:r>
              <a:rPr lang="de-CH" sz="3200" i="1" dirty="0"/>
              <a:t>Was erschwert die Mundhygiene?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FFEB62-07E0-4587-BE30-93021EB1B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838" y="2687595"/>
            <a:ext cx="9592962" cy="3489368"/>
          </a:xfrm>
        </p:spPr>
        <p:txBody>
          <a:bodyPr/>
          <a:lstStyle/>
          <a:p>
            <a:pPr marL="0" indent="0">
              <a:buNone/>
            </a:pPr>
            <a:r>
              <a:rPr lang="de-CH" b="1" dirty="0"/>
              <a:t>Zahnstellung</a:t>
            </a:r>
            <a:r>
              <a:rPr lang="de-CH" dirty="0"/>
              <a:t> von schrägen Zähnen und der hintersten Zähne</a:t>
            </a:r>
          </a:p>
          <a:p>
            <a:pPr marL="0" indent="0">
              <a:buNone/>
            </a:pPr>
            <a:r>
              <a:rPr lang="de-CH" b="1" dirty="0"/>
              <a:t>Brechreiz</a:t>
            </a:r>
            <a:r>
              <a:rPr lang="de-CH" dirty="0"/>
              <a:t> beim Putzen</a:t>
            </a:r>
          </a:p>
          <a:p>
            <a:pPr marL="0" indent="0">
              <a:buNone/>
            </a:pPr>
            <a:r>
              <a:rPr lang="de-CH" b="1" dirty="0"/>
              <a:t>Schmerzen</a:t>
            </a:r>
            <a:r>
              <a:rPr lang="de-CH" dirty="0"/>
              <a:t> bei kalt oder Berührung</a:t>
            </a:r>
          </a:p>
          <a:p>
            <a:pPr marL="0" indent="0">
              <a:buNone/>
            </a:pPr>
            <a:r>
              <a:rPr lang="de-CH" b="1" dirty="0"/>
              <a:t>Versteckte Bakterien </a:t>
            </a:r>
            <a:r>
              <a:rPr lang="de-CH" dirty="0"/>
              <a:t>unter undichten Füllungen</a:t>
            </a:r>
          </a:p>
          <a:p>
            <a:pPr marL="0" indent="0">
              <a:buNone/>
            </a:pPr>
            <a:r>
              <a:rPr lang="de-CH" b="1" dirty="0"/>
              <a:t>Speiseresten</a:t>
            </a:r>
            <a:r>
              <a:rPr lang="de-CH" dirty="0"/>
              <a:t> zwischen den Zähnen</a:t>
            </a:r>
          </a:p>
          <a:p>
            <a:pPr marL="0" indent="0">
              <a:buNone/>
            </a:pPr>
            <a:r>
              <a:rPr lang="de-CH" b="1" dirty="0"/>
              <a:t>Zahnstein</a:t>
            </a:r>
          </a:p>
        </p:txBody>
      </p:sp>
    </p:spTree>
    <p:extLst>
      <p:ext uri="{BB962C8B-B14F-4D97-AF65-F5344CB8AC3E}">
        <p14:creationId xmlns:p14="http://schemas.microsoft.com/office/powerpoint/2010/main" val="2136749605"/>
      </p:ext>
    </p:extLst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6315EE-7D6A-4D99-B323-13CAB6734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lang="de-CH"/>
              <a:t>2. Mundhygiene</a:t>
            </a:r>
            <a:r>
              <a:rPr dirty="0" lang="de-CH"/>
              <a:t> </a:t>
            </a:r>
            <a:br>
              <a:rPr dirty="0" lang="de-CH"/>
            </a:br>
            <a:r>
              <a:rPr dirty="0" lang="de-CH"/>
              <a:t>	</a:t>
            </a:r>
            <a:r>
              <a:rPr dirty="0" i="1" lang="de-CH" sz="3200"/>
              <a:t>Problem Zahnstein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7AB545-5973-45AB-98BB-7C20B1E09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40" y="1934287"/>
            <a:ext cx="3115716" cy="884413"/>
          </a:xfrm>
        </p:spPr>
        <p:txBody>
          <a:bodyPr>
            <a:noAutofit/>
          </a:bodyPr>
          <a:lstStyle/>
          <a:p>
            <a:pPr indent="0" marL="0">
              <a:buNone/>
            </a:pPr>
            <a:r>
              <a:rPr b="1" dirty="0" lang="de-CH" sz="1800"/>
              <a:t>Zahnstein</a:t>
            </a:r>
            <a:r>
              <a:rPr dirty="0" lang="de-CH" sz="1800"/>
              <a:t> </a:t>
            </a:r>
          </a:p>
          <a:p>
            <a:pPr indent="0" marL="0">
              <a:buNone/>
            </a:pPr>
            <a:r>
              <a:rPr dirty="0" lang="de-CH" sz="1800"/>
              <a:t>104-jährige Patientin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B18EFB1-60FB-4552-811F-6F5FBF20F8F6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34" y="3193270"/>
            <a:ext cx="3258096" cy="210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848E7CB-897D-42CB-AA32-A91D1CC37797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9"/>
          <a:stretch/>
        </p:blipFill>
        <p:spPr bwMode="auto">
          <a:xfrm>
            <a:off x="4415245" y="3546326"/>
            <a:ext cx="3166654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A023A52C-A192-40E4-A7ED-691BEE838E24}"/>
              </a:ext>
            </a:extLst>
          </p:cNvPr>
          <p:cNvSpPr txBox="1">
            <a:spLocks/>
          </p:cNvSpPr>
          <p:nvPr/>
        </p:nvSpPr>
        <p:spPr>
          <a:xfrm>
            <a:off x="4415245" y="1876697"/>
            <a:ext cx="3466806" cy="1552303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Font charset="0" panose="020B0604020202020204" pitchFamily="34" typeface="Arial"/>
              <a:buNone/>
            </a:pPr>
            <a:r>
              <a:rPr b="1" dirty="0" lang="de-CH" sz="1800"/>
              <a:t>Veranlagung zu Zahnstein</a:t>
            </a:r>
            <a:br>
              <a:rPr b="1" dirty="0" lang="de-CH" sz="600"/>
            </a:br>
            <a:br>
              <a:rPr b="1" dirty="0" lang="de-CH" sz="1800"/>
            </a:br>
            <a:r>
              <a:rPr dirty="0" lang="de-CH" sz="1800"/>
              <a:t>58-jährige Patientin mit </a:t>
            </a:r>
            <a:br>
              <a:rPr dirty="0" lang="de-CH" sz="1800"/>
            </a:br>
            <a:r>
              <a:rPr dirty="0" lang="de-CH" sz="1800"/>
              <a:t>neuem Zahnstein 3 Monate </a:t>
            </a:r>
            <a:br>
              <a:rPr dirty="0" lang="de-CH" sz="1800"/>
            </a:br>
            <a:r>
              <a:rPr dirty="0" lang="de-CH" sz="1800"/>
              <a:t>nach Reinigung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466A4988-6A15-4E68-A04B-34EB13D3311B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414" y="2867057"/>
            <a:ext cx="3766649" cy="249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B9221D01-F8BA-4AE5-90ED-5E55270BD97E}"/>
              </a:ext>
            </a:extLst>
          </p:cNvPr>
          <p:cNvSpPr txBox="1">
            <a:spLocks/>
          </p:cNvSpPr>
          <p:nvPr/>
        </p:nvSpPr>
        <p:spPr>
          <a:xfrm>
            <a:off x="8055428" y="1876697"/>
            <a:ext cx="3466806" cy="1552303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Font charset="0" panose="020B0604020202020204" pitchFamily="34" typeface="Arial"/>
              <a:buNone/>
            </a:pPr>
            <a:r>
              <a:rPr b="1" dirty="0" lang="de-CH" sz="1800"/>
              <a:t>Zahnstein in der Steinzeit</a:t>
            </a:r>
            <a:br>
              <a:rPr b="1" dirty="0" lang="de-CH" sz="600"/>
            </a:br>
            <a:br>
              <a:rPr b="1" dirty="0" lang="de-CH" sz="1800"/>
            </a:br>
            <a:r>
              <a:rPr dirty="0" lang="de-CH" sz="1800"/>
              <a:t>ca. 1000 n.Chr., Frankreich</a:t>
            </a:r>
          </a:p>
        </p:txBody>
      </p:sp>
    </p:spTree>
    <p:extLst>
      <p:ext uri="{BB962C8B-B14F-4D97-AF65-F5344CB8AC3E}">
        <p14:creationId xmlns:p14="http://schemas.microsoft.com/office/powerpoint/2010/main" val="1587152730"/>
      </p:ext>
    </p:extLst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BFC328-BC6D-4C3E-9438-833318909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lang="de-CH"/>
              <a:t>3. Alter</a:t>
            </a:r>
            <a:br>
              <a:rPr dirty="0" lang="de-CH"/>
            </a:br>
            <a:r>
              <a:rPr dirty="0" lang="de-CH"/>
              <a:t>	</a:t>
            </a:r>
            <a:r>
              <a:rPr dirty="0" i="1" lang="de-CH" sz="3200"/>
              <a:t>Wie bedeutungsvoll ist das Alter?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812A153-C6AC-4CCC-9502-B61F5D260A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"/>
          <a:stretch/>
        </p:blipFill>
        <p:spPr>
          <a:xfrm>
            <a:off x="1331153" y="3016251"/>
            <a:ext cx="9246513" cy="3261360"/>
          </a:xfrm>
          <a:prstGeom prst="rect">
            <a:avLst/>
          </a:prstGeom>
        </p:spPr>
      </p:pic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92692E9B-4327-4FFA-88A8-36EF37CD8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2449" y="1883819"/>
            <a:ext cx="8111492" cy="939301"/>
          </a:xfrm>
        </p:spPr>
        <p:txBody>
          <a:bodyPr>
            <a:noAutofit/>
          </a:bodyPr>
          <a:lstStyle/>
          <a:p>
            <a:pPr indent="0" marL="0">
              <a:buNone/>
            </a:pPr>
            <a:r>
              <a:rPr dirty="0" lang="de-CH" sz="2400"/>
              <a:t>Die Ü-75 werden immer zahlreicher.</a:t>
            </a:r>
          </a:p>
          <a:p>
            <a:pPr indent="0" marL="0">
              <a:buNone/>
            </a:pPr>
            <a:r>
              <a:rPr dirty="0" lang="de-CH" sz="2400"/>
              <a:t>Sie benötigen heute etwa 25% aller Zahnbehandlungen.</a:t>
            </a:r>
          </a:p>
        </p:txBody>
      </p:sp>
    </p:spTree>
    <p:extLst>
      <p:ext uri="{BB962C8B-B14F-4D97-AF65-F5344CB8AC3E}">
        <p14:creationId xmlns:p14="http://schemas.microsoft.com/office/powerpoint/2010/main" val="3892034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BF62A9-9DAD-4359-9B49-C90E4F383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b="1" dirty="0"/>
              <a:t>3. Alter</a:t>
            </a:r>
            <a:br>
              <a:rPr lang="de-CH" dirty="0"/>
            </a:br>
            <a:r>
              <a:rPr lang="de-CH" dirty="0"/>
              <a:t>	</a:t>
            </a:r>
            <a:r>
              <a:rPr lang="de-CH" sz="3600" i="1" dirty="0"/>
              <a:t>Dauerfestigkeit = 1/3 der anfänglichen Festigkeit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81551B-B4D5-410E-ADC0-3E6B8ED84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035" y="4741056"/>
            <a:ext cx="10263929" cy="1629263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de-CH" sz="11200" dirty="0"/>
              <a:t>«Der Krug geht zum Brunnen bis er bricht»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de-CH" sz="11200" b="1" dirty="0"/>
              <a:t>ABER: Die Gingiva heilt im Alter gleich schnell wie bei Jungen</a:t>
            </a:r>
          </a:p>
          <a:p>
            <a:pPr marL="457200" lvl="1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de-CH" sz="11200" dirty="0"/>
              <a:t>	Der Tod ist von Anfang an geplant = Erneuerung des Lebens</a:t>
            </a:r>
          </a:p>
          <a:p>
            <a:endParaRPr lang="de-CH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F9DA4E4-970F-4864-BEE1-D8F39054B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080" y="1822210"/>
            <a:ext cx="4990943" cy="266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25AF338-4831-49FD-99B9-DC90A00B2492}"/>
              </a:ext>
            </a:extLst>
          </p:cNvPr>
          <p:cNvSpPr txBox="1"/>
          <p:nvPr/>
        </p:nvSpPr>
        <p:spPr>
          <a:xfrm>
            <a:off x="1672280" y="2763677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Wöhlerkurve</a:t>
            </a: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F66D3D80-E510-4350-96CE-2E982AF7A4A4}"/>
              </a:ext>
            </a:extLst>
          </p:cNvPr>
          <p:cNvSpPr/>
          <p:nvPr/>
        </p:nvSpPr>
        <p:spPr>
          <a:xfrm>
            <a:off x="1105629" y="6220097"/>
            <a:ext cx="583474" cy="30044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95429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8A9356-4F41-43F8-83CF-2F9DC316E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00329"/>
          </a:xfrm>
        </p:spPr>
        <p:txBody>
          <a:bodyPr>
            <a:normAutofit/>
          </a:bodyPr>
          <a:lstStyle/>
          <a:p>
            <a:r>
              <a:rPr lang="de-CH" dirty="0"/>
              <a:t>Das Gebiss ist ein </a:t>
            </a:r>
            <a:r>
              <a:rPr lang="de-CH" b="1" dirty="0"/>
              <a:t>Primärorgan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D7F9645-0A00-4C7E-89C1-9BF6534E4571}"/>
              </a:ext>
            </a:extLst>
          </p:cNvPr>
          <p:cNvSpPr txBox="1"/>
          <p:nvPr/>
        </p:nvSpPr>
        <p:spPr>
          <a:xfrm>
            <a:off x="838200" y="1522601"/>
            <a:ext cx="91740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 Bewohnerin hat kürzlich im </a:t>
            </a:r>
            <a:r>
              <a:rPr lang="de-C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Begleiteten Malen bei Renate Sulser </a:t>
            </a:r>
            <a:r>
              <a:rPr lang="de-C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diese Zeichnung gemacht. </a:t>
            </a:r>
            <a:br>
              <a:rPr lang="de-C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C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 hat dem Gebiss mehr Aufmerksamkeit geschenkt als dem ganzen restlichen </a:t>
            </a:r>
            <a:r>
              <a:rPr lang="de-CH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Gesicht</a:t>
            </a:r>
            <a:r>
              <a:rPr lang="de-CH" sz="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de-CH" sz="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CH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Warum ist das Gebiss für eine Bewohnerin mit Alzheimer so wichtig?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58B95BB-88A5-46A8-84ED-4C2ED6DC9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4477" y="3143639"/>
            <a:ext cx="6335405" cy="2352196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2E3AA09D-AAB3-4256-9F03-51B5B9F9FC2B}"/>
              </a:ext>
            </a:extLst>
          </p:cNvPr>
          <p:cNvSpPr txBox="1"/>
          <p:nvPr/>
        </p:nvSpPr>
        <p:spPr>
          <a:xfrm>
            <a:off x="6124576" y="6031177"/>
            <a:ext cx="5589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Gesundes Gehirn                           Fortgeschrittener Alzheimer</a:t>
            </a:r>
            <a:endParaRPr lang="de-CH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B88FA94B-B77B-4F88-B711-6ED6386B4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8" y="2814489"/>
            <a:ext cx="4373858" cy="32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53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D7426BD1-C2CB-43EC-9823-238A34E24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949" y="2959173"/>
            <a:ext cx="2678541" cy="300959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D37D5DE-4C47-45FD-BCFC-DDCFF87A7486}"/>
              </a:ext>
            </a:extLst>
          </p:cNvPr>
          <p:cNvSpPr txBox="1"/>
          <p:nvPr/>
        </p:nvSpPr>
        <p:spPr>
          <a:xfrm>
            <a:off x="3093320" y="1804173"/>
            <a:ext cx="24315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de-CH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Somatosensorik</a:t>
            </a:r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bewegt die Kaumuskeln fühlt den </a:t>
            </a:r>
            <a:r>
              <a:rPr lang="de-CH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Kaudruck</a:t>
            </a:r>
            <a:endParaRPr lang="de-CH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CH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Lippen- und Zungengefühl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5BFDB59-862A-4312-BD59-F67D81BB9360}"/>
              </a:ext>
            </a:extLst>
          </p:cNvPr>
          <p:cNvSpPr txBox="1"/>
          <p:nvPr/>
        </p:nvSpPr>
        <p:spPr>
          <a:xfrm>
            <a:off x="5707596" y="1665876"/>
            <a:ext cx="316853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Amygdala: </a:t>
            </a:r>
          </a:p>
          <a:p>
            <a:r>
              <a:rPr lang="de-CH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koppelt die Zähne mit Emotionen </a:t>
            </a:r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de-CH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Stolz und Scham (schöne Zähne, Zahnlücke)</a:t>
            </a:r>
            <a:br>
              <a:rPr lang="de-CH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CH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Stress (Knirschen, Beissen).</a:t>
            </a:r>
            <a:endParaRPr lang="de-CH" sz="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CH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C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Hippocampus:</a:t>
            </a:r>
            <a:r>
              <a:rPr lang="de-CH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Speichert die</a:t>
            </a:r>
            <a:r>
              <a:rPr lang="de-CH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Lebensgeschichte, auch Zahntraumata (Dentalphobie)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1EA19DA-C799-4491-8F7E-9F4DCF1BC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331" y="4123455"/>
            <a:ext cx="2823666" cy="211775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DD5F7CC-008F-4CA6-8299-EFCBA1E008E8}"/>
              </a:ext>
            </a:extLst>
          </p:cNvPr>
          <p:cNvSpPr txBox="1"/>
          <p:nvPr/>
        </p:nvSpPr>
        <p:spPr>
          <a:xfrm>
            <a:off x="8911739" y="1697500"/>
            <a:ext cx="250556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Hypothalamus:</a:t>
            </a:r>
            <a:br>
              <a:rPr lang="de-CH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CH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automatische Zungen-, Wangen- und Kaubewegungen beim Essen und Schlucken.</a:t>
            </a:r>
          </a:p>
          <a:p>
            <a:endParaRPr lang="de-CH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CH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Hirnstamm:</a:t>
            </a:r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Schluckreflex Speiseröhre</a:t>
            </a:r>
            <a:r>
              <a:rPr lang="de-CH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D7A3D08-1C79-460F-B1DA-0995297A63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39" y="3891649"/>
            <a:ext cx="2378554" cy="212118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F4D0C44-9C79-4233-9C42-8F0C6CBE62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7380" y="3358685"/>
            <a:ext cx="2087761" cy="221057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CA3CC45-360C-48DD-8C5E-771746A81F63}"/>
              </a:ext>
            </a:extLst>
          </p:cNvPr>
          <p:cNvSpPr txBox="1"/>
          <p:nvPr/>
        </p:nvSpPr>
        <p:spPr>
          <a:xfrm>
            <a:off x="487714" y="1941945"/>
            <a:ext cx="2344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Präfrontalkortex</a:t>
            </a:r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bewusster Tastsinn der Frontzähne</a:t>
            </a:r>
            <a:endParaRPr lang="de-CH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B23C5E8-1B03-49A3-B5C9-FBEB4F6A0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00329"/>
          </a:xfrm>
        </p:spPr>
        <p:txBody>
          <a:bodyPr>
            <a:normAutofit fontScale="90000"/>
          </a:bodyPr>
          <a:lstStyle/>
          <a:p>
            <a:r>
              <a:rPr lang="de-CH" b="1" dirty="0"/>
              <a:t>Primärorgan</a:t>
            </a:r>
            <a:r>
              <a:rPr lang="de-CH" dirty="0"/>
              <a:t>: die vielen Aufgaben des Gebisses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044CBFC-E897-4C92-9E49-A564E8A03ED3}"/>
              </a:ext>
            </a:extLst>
          </p:cNvPr>
          <p:cNvSpPr txBox="1"/>
          <p:nvPr/>
        </p:nvSpPr>
        <p:spPr>
          <a:xfrm>
            <a:off x="2629950" y="6015933"/>
            <a:ext cx="2894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Homunculus:</a:t>
            </a:r>
            <a:br>
              <a:rPr lang="de-CH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Gebiss gleich gross wie die Beine</a:t>
            </a:r>
            <a:endParaRPr lang="de-CH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01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790</Words>
  <Application>Microsoft Office PowerPoint</Application>
  <PresentationFormat>Breitbild</PresentationFormat>
  <Paragraphs>137</Paragraphs>
  <Slides>19</Slides>
  <Notes>1</Notes>
  <HiddenSlides>0</HiddenSlides>
  <MMClips>4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</vt:lpstr>
      <vt:lpstr>Zahngesundheit und Mundhygiene im  Alter</vt:lpstr>
      <vt:lpstr>1. Zahngesundheit  Wer beeinflusst die Zahngesundheit?</vt:lpstr>
      <vt:lpstr>1. Zahngesundheit</vt:lpstr>
      <vt:lpstr>2. Mundhygiene  Was erschwert die Mundhygiene?</vt:lpstr>
      <vt:lpstr>2. Mundhygiene   Problem Zahnstein</vt:lpstr>
      <vt:lpstr>3. Alter  Wie bedeutungsvoll ist das Alter?</vt:lpstr>
      <vt:lpstr>3. Alter  Dauerfestigkeit = 1/3 der anfänglichen Festigkeit</vt:lpstr>
      <vt:lpstr>Das Gebiss ist ein Primärorgan</vt:lpstr>
      <vt:lpstr>Primärorgan: die vielen Aufgaben des Gebisses</vt:lpstr>
      <vt:lpstr>Mundhygiene:  die Geschichte einer gut gepflegten dementen Patientin (88)</vt:lpstr>
      <vt:lpstr>PowerPoint-Präsentation</vt:lpstr>
      <vt:lpstr>Trotz Mundhygiene immer wieder neue Karies</vt:lpstr>
      <vt:lpstr>PowerPoint-Präsentation</vt:lpstr>
      <vt:lpstr>Auch andere Patienten trifft es</vt:lpstr>
      <vt:lpstr>2007: Post mortem Untersuch in der Sonnweid</vt:lpstr>
      <vt:lpstr>Was tun Sie in einer heiklen Situation?</vt:lpstr>
      <vt:lpstr>Wo sind die heiklen Stellen?</vt:lpstr>
      <vt:lpstr>Weshalb überhaupt noch Mundhygiene?</vt:lpstr>
      <vt:lpstr>Ich danke allen fürs Zuhören und Mitdenken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Zahngesundheit und Mundhygiene im Alter</dc:title>
  <dc:creator>Walter Weilenmann</dc:creator>
  <cp:lastModifiedBy>Walter</cp:lastModifiedBy>
  <cp:revision>13</cp:revision>
  <dcterms:created xsi:type="dcterms:W3CDTF">2022-04-21T14:03:40Z</dcterms:created>
  <dcterms:modified xsi:type="dcterms:W3CDTF">2022-04-29T13:49:24Z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1978124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</Properties>
</file>